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331" r:id="rId4"/>
    <p:sldId id="332" r:id="rId5"/>
    <p:sldId id="264" r:id="rId6"/>
    <p:sldId id="335" r:id="rId7"/>
    <p:sldId id="268" r:id="rId8"/>
    <p:sldId id="263" r:id="rId9"/>
    <p:sldId id="257" r:id="rId10"/>
    <p:sldId id="265" r:id="rId11"/>
    <p:sldId id="266" r:id="rId12"/>
    <p:sldId id="267" r:id="rId13"/>
    <p:sldId id="336" r:id="rId14"/>
    <p:sldId id="337" r:id="rId15"/>
    <p:sldId id="338" r:id="rId16"/>
    <p:sldId id="339" r:id="rId17"/>
    <p:sldId id="334" r:id="rId18"/>
    <p:sldId id="333" r:id="rId19"/>
    <p:sldId id="26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2D8F9-2DEE-4BFF-AD0D-1A4D8BA1C675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C6D19-2121-496F-A720-0C5CB757A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9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Webinar will be recorded but we would encourage LM managers to attend and get their teams to attend</a:t>
            </a:r>
          </a:p>
          <a:p>
            <a:endParaRPr lang="en-US" dirty="0"/>
          </a:p>
          <a:p>
            <a:r>
              <a:rPr lang="en-US" dirty="0"/>
              <a:t>BCs/BDSs support the LM seller in the completion of the plan but the LM drives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487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6C8EC8-224B-4750-B4CE-FC987A9630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5487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670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3716F2-BE96-4C8E-82E5-861117265DB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60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130-1CAC-48F3-BBDF-F3DA0FE34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49504D-FCE1-4A6C-9FD7-50E3F86139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6C175-7D46-43D5-829D-827196590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51A80-F2D9-4F4D-A5EF-996980303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E1DBE-8CC4-472C-8341-73A617BF3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0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D2A38-1FEF-4800-AE9A-068F1802C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7AC3D4-C1E9-4DAC-AEEA-67401D582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C37BE-A9EC-4828-8755-8819BD56B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65273-D105-4237-983B-3098579CB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AD00E-067B-4454-ADD6-FB52F06EF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5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884F63-AD99-4AB2-B74D-7985E5862D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58D107-2671-4FF0-A7B6-9B0317DDB1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74DE3-7342-44ED-929C-2A33B482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A264A-C156-4FFC-BC78-D17DE4EB2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3C471-4353-4E10-819E-3B025934C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53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333" y="1329532"/>
            <a:ext cx="11092478" cy="4917496"/>
          </a:xfrm>
        </p:spPr>
        <p:txBody>
          <a:bodyPr/>
          <a:lstStyle>
            <a:lvl2pPr marL="342944" indent="-171471"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8905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40270"/>
            <a:ext cx="11094171" cy="85810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329532"/>
            <a:ext cx="5384800" cy="4926542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8011" y="1329532"/>
            <a:ext cx="5384800" cy="4926542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493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550333" y="1327151"/>
            <a:ext cx="11093452" cy="4918084"/>
          </a:xfrm>
          <a:prstGeom prst="rect">
            <a:avLst/>
          </a:prstGeom>
          <a:solidFill>
            <a:srgbClr val="EDED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55" tIns="45728" rIns="91455" bIns="45728" rtlCol="0" anchor="ctr"/>
          <a:lstStyle/>
          <a:p>
            <a:pPr algn="ctr"/>
            <a:endParaRPr lang="en-US" sz="15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40270"/>
            <a:ext cx="11094171" cy="85810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329134"/>
            <a:ext cx="5384800" cy="4918083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8011" y="1329134"/>
            <a:ext cx="5384800" cy="4918083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376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550333" y="1327150"/>
            <a:ext cx="11093452" cy="4920986"/>
          </a:xfrm>
          <a:prstGeom prst="rect">
            <a:avLst/>
          </a:prstGeom>
          <a:solidFill>
            <a:srgbClr val="EDED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55" tIns="45728" rIns="91455" bIns="45728" rtlCol="0" anchor="ctr"/>
          <a:lstStyle/>
          <a:p>
            <a:pPr algn="ctr"/>
            <a:endParaRPr lang="en-US" sz="15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0"/>
          </p:nvPr>
        </p:nvSpPr>
        <p:spPr>
          <a:xfrm>
            <a:off x="550333" y="1327150"/>
            <a:ext cx="11093453" cy="49209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566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40270"/>
            <a:ext cx="11094171" cy="85810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45629" y="1327150"/>
            <a:ext cx="5552105" cy="4920986"/>
          </a:xfrm>
          <a:solidFill>
            <a:schemeClr val="tx2"/>
          </a:solidFill>
        </p:spPr>
        <p:txBody>
          <a:bodyPr vert="horz" lIns="329239" tIns="274366" rIns="329239" bIns="274366" rtlCol="0">
            <a:noAutofit/>
          </a:bodyPr>
          <a:lstStyle>
            <a:lvl1pPr marL="0" indent="0">
              <a:buNone/>
              <a:defRPr lang="en-US" sz="1583" dirty="0" smtClean="0">
                <a:solidFill>
                  <a:schemeClr val="bg1"/>
                </a:solidFill>
              </a:defRPr>
            </a:lvl1pPr>
            <a:lvl2pPr marL="171471" indent="0">
              <a:buNone/>
              <a:defRPr lang="en-US" dirty="0" smtClean="0">
                <a:solidFill>
                  <a:schemeClr val="bg1"/>
                </a:solidFill>
              </a:defRPr>
            </a:lvl2pPr>
            <a:lvl3pPr marL="342944" indent="0">
              <a:buNone/>
              <a:defRPr lang="en-US" dirty="0" smtClean="0">
                <a:solidFill>
                  <a:schemeClr val="bg1"/>
                </a:solidFill>
              </a:defRPr>
            </a:lvl3pPr>
            <a:lvl4pPr marL="514415" indent="0">
              <a:buNone/>
              <a:defRPr lang="en-US" dirty="0" smtClean="0">
                <a:solidFill>
                  <a:schemeClr val="bg1"/>
                </a:solidFill>
              </a:defRPr>
            </a:lvl4pPr>
            <a:lvl5pPr marL="685887" indent="0">
              <a:buNone/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6095999" y="1327150"/>
            <a:ext cx="5548313" cy="4920986"/>
          </a:xfrm>
          <a:noFill/>
        </p:spPr>
        <p:txBody>
          <a:bodyPr lIns="182880" tIns="91440"/>
          <a:lstStyle>
            <a:lvl1pPr marL="0" indent="0">
              <a:buNone/>
              <a:defRPr/>
            </a:lvl1pPr>
          </a:lstStyle>
          <a:p>
            <a:r>
              <a:rPr lang="en-US" dirty="0"/>
              <a:t>Drag picture to placeholder or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58338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40270"/>
            <a:ext cx="11094171" cy="85810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5999" y="1327150"/>
            <a:ext cx="5548313" cy="4920986"/>
          </a:xfrm>
          <a:solidFill>
            <a:srgbClr val="0B2D71"/>
          </a:solidFill>
        </p:spPr>
        <p:txBody>
          <a:bodyPr vert="horz" lIns="329239" tIns="274366" rIns="329239" bIns="274366" rtlCol="0">
            <a:noAutofit/>
          </a:bodyPr>
          <a:lstStyle>
            <a:lvl1pPr marL="0" indent="0">
              <a:buNone/>
              <a:defRPr lang="en-US" sz="1583" dirty="0" smtClean="0">
                <a:solidFill>
                  <a:schemeClr val="bg1"/>
                </a:solidFill>
              </a:defRPr>
            </a:lvl1pPr>
            <a:lvl2pPr marL="171471" indent="0">
              <a:buNone/>
              <a:defRPr lang="en-US" dirty="0" smtClean="0">
                <a:solidFill>
                  <a:schemeClr val="bg1"/>
                </a:solidFill>
              </a:defRPr>
            </a:lvl2pPr>
            <a:lvl3pPr marL="342944" indent="0">
              <a:buNone/>
              <a:defRPr lang="en-US" dirty="0" smtClean="0">
                <a:solidFill>
                  <a:schemeClr val="bg1"/>
                </a:solidFill>
              </a:defRPr>
            </a:lvl3pPr>
            <a:lvl4pPr marL="514415" indent="0">
              <a:buNone/>
              <a:defRPr lang="en-US" dirty="0" smtClean="0">
                <a:solidFill>
                  <a:schemeClr val="bg1"/>
                </a:solidFill>
              </a:defRPr>
            </a:lvl4pPr>
            <a:lvl5pPr marL="685887" indent="0">
              <a:buNone/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550334" y="1327150"/>
            <a:ext cx="5545668" cy="4920986"/>
          </a:xfrm>
          <a:noFill/>
        </p:spPr>
        <p:txBody>
          <a:bodyPr lIns="182880" tIns="91440"/>
          <a:lstStyle>
            <a:lvl1pPr marL="0" indent="0">
              <a:buNone/>
              <a:defRPr/>
            </a:lvl1pPr>
          </a:lstStyle>
          <a:p>
            <a:r>
              <a:rPr lang="en-US" dirty="0"/>
              <a:t>Drag picture to placeholder or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61158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548915" y="1052694"/>
            <a:ext cx="11094171" cy="4752612"/>
          </a:xfrm>
        </p:spPr>
        <p:txBody>
          <a:bodyPr anchor="ctr"/>
          <a:lstStyle>
            <a:lvl1pPr marL="0" indent="0" algn="ctr">
              <a:spcBef>
                <a:spcPts val="1200"/>
              </a:spcBef>
              <a:buNone/>
              <a:defRPr sz="4000" b="1">
                <a:solidFill>
                  <a:schemeClr val="bg1"/>
                </a:solidFill>
              </a:defRPr>
            </a:lvl1pPr>
            <a:lvl2pPr marL="342944" indent="-171471"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6249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710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D7218-5575-4308-B4C9-703DC5C4D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69522-DC99-431B-B14F-C67AE746E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3D431-7483-41A0-AF20-80F4FFE98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EAC83-9A88-4BBC-9B97-6A8C1E27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1F2EC-2810-4FE8-8AFD-8136CC715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343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91784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1" y="2660922"/>
            <a:ext cx="10363200" cy="1362075"/>
          </a:xfrm>
        </p:spPr>
        <p:txBody>
          <a:bodyPr anchor="t"/>
          <a:lstStyle>
            <a:lvl1pPr algn="ctr">
              <a:defRPr sz="3583" b="1" cap="none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2327522"/>
            <a:ext cx="10363200" cy="420533"/>
          </a:xfrm>
        </p:spPr>
        <p:txBody>
          <a:bodyPr anchor="t"/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58" indent="0">
              <a:buNone/>
              <a:defRPr sz="1833">
                <a:solidFill>
                  <a:schemeClr val="tx1">
                    <a:tint val="75000"/>
                  </a:schemeClr>
                </a:solidFill>
              </a:defRPr>
            </a:lvl2pPr>
            <a:lvl3pPr marL="91451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3pPr>
            <a:lvl4pPr marL="137177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82903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286289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74354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3200805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65806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0207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white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2B2A207-2381-4F1A-A350-F041CEE811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50128" y="749676"/>
            <a:ext cx="7491746" cy="535864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5F3A1F-B9EC-47B5-9D0C-29418C19F582}"/>
              </a:ext>
            </a:extLst>
          </p:cNvPr>
          <p:cNvSpPr txBox="1"/>
          <p:nvPr userDrawn="1"/>
        </p:nvSpPr>
        <p:spPr>
          <a:xfrm>
            <a:off x="548640" y="6619859"/>
            <a:ext cx="779059" cy="1281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833" dirty="0">
                <a:solidFill>
                  <a:schemeClr val="tx1"/>
                </a:solidFill>
                <a:latin typeface="Arial"/>
              </a:rPr>
              <a:t>© 2021 Chevron</a:t>
            </a:r>
          </a:p>
        </p:txBody>
      </p:sp>
    </p:spTree>
    <p:extLst>
      <p:ext uri="{BB962C8B-B14F-4D97-AF65-F5344CB8AC3E}">
        <p14:creationId xmlns:p14="http://schemas.microsoft.com/office/powerpoint/2010/main" val="2241272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0A07-E91E-4E50-ACCB-C858D4CAA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071FDB-BCF1-499E-BD29-D226A7ABF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ECA60-DDDE-496D-B59B-2EDA767BF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26890-CF46-4D8E-9756-78B36E0CC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4C1D0-6119-4021-93BF-7E0C9243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7191F-05F7-42F4-B261-E93363796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CC54D-9C46-4494-8AD6-087A53C8C3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82D76-2616-49F9-800B-99A08BEE2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B5C842-1C89-4927-92F0-719D8489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43DFDC-9F07-4D22-B886-078722189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6E36F-28B5-442E-9E75-7C019CE91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9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AB8A7-F413-4CE5-92F2-470BB35C5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869B2-19AB-408E-A7E5-461767429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0CB136-9557-475C-B657-29F90A7C4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38904B-FD24-41A2-A9B5-04EC97B35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1E746-28B9-4F79-9D48-034D4B6DE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81C4FB-479D-4271-82B0-B1B1691A6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0A4C0-3735-4AF6-AA61-6E25158BA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285D05-D3FE-42AD-B6A9-39D9028E5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1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DF4DB-4C89-454F-8692-6D475A963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A27004-83AE-4315-9485-CCC5AB959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B55BF2-86B0-44FE-A065-6BE1E1A02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156844-48FC-4CAE-9D08-847C3233E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74275-D15A-4954-9B42-FC20A1F08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73813D-E1C9-43F5-9245-849035D03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0AAD7-E381-4161-B30E-9FE0FDE8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88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6BE32-421F-4997-89A1-62EF3CACF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EC644-D1A0-4D45-BE35-BA88C97FF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B705A-6291-417C-B6F7-D6F4ABC35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2B517-8B62-4531-BDEF-D447EA209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7DC28-0380-4E52-A048-3A9D375CB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46117-6023-473A-9FA3-FE1B2EB0D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37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653A1-9E04-4369-B829-E7CB5A532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E7D2D6-76EE-43F8-A1D5-8866E54C9D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2C920-8616-491B-91AE-25ECC72DA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F9FED-4441-46FC-B812-8D505E2E1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9F80D-DA93-49B4-A393-3724ED315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E6A141-B28E-4B39-9A28-FF5CEA986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6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33E3AA-A1FE-4B5A-82DD-8F12CA6F5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28278-6BF2-4A1D-B68C-2D7F31AD5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26F26-95B1-43AF-B9E5-009445C36D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EACD1-96F3-400F-9D18-3C198EFD5FBA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ABE9F-D245-4F28-A375-6B932C1CE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2A27B-4F10-4E1C-BCF8-752A0BB9B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8D9AA-F6BD-47CC-8D6C-513DB64EA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4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566178" y="6619859"/>
            <a:ext cx="1077608" cy="12311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9A822660-8374-4340-934D-8C9E1AF0D0EE}" type="slidenum">
              <a:rPr lang="en-US" sz="833" smtClean="0"/>
              <a:pPr algn="r"/>
              <a:t>‹#›</a:t>
            </a:fld>
            <a:endParaRPr lang="en-US" sz="83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240270"/>
            <a:ext cx="11094171" cy="858108"/>
          </a:xfrm>
          <a:prstGeom prst="rect">
            <a:avLst/>
          </a:prstGeom>
        </p:spPr>
        <p:txBody>
          <a:bodyPr vert="horz" lIns="0" tIns="54873" rIns="0" bIns="54873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329532"/>
            <a:ext cx="11094171" cy="49174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619859"/>
            <a:ext cx="779059" cy="1281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833" dirty="0"/>
              <a:t>© 2021 Chevron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1BD37700-44E8-440A-9D17-EB5A8071DFD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944389" y="6392029"/>
            <a:ext cx="300440" cy="335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99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58" rtl="0" eaLnBrk="1" latinLnBrk="0" hangingPunct="1">
        <a:spcBef>
          <a:spcPct val="0"/>
        </a:spcBef>
        <a:buNone/>
        <a:defRPr sz="2833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71471" indent="-171471" algn="l" defTabSz="457258" rtl="0" eaLnBrk="1" latinLnBrk="0" hangingPunct="1">
        <a:spcBef>
          <a:spcPts val="500"/>
        </a:spcBef>
        <a:buFont typeface="Arial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1pPr>
      <a:lvl2pPr marL="342944" indent="-171471" algn="l" defTabSz="457258" rtl="0" eaLnBrk="1" latinLnBrk="0" hangingPunct="1">
        <a:spcBef>
          <a:spcPts val="500"/>
        </a:spcBef>
        <a:buFont typeface="Arial"/>
        <a:buChar char="–"/>
        <a:defRPr sz="1833" kern="1200">
          <a:solidFill>
            <a:schemeClr val="tx1"/>
          </a:solidFill>
          <a:latin typeface="+mn-lt"/>
          <a:ea typeface="+mn-ea"/>
          <a:cs typeface="+mn-cs"/>
        </a:defRPr>
      </a:lvl2pPr>
      <a:lvl3pPr marL="514415" indent="-171471" algn="l" defTabSz="457258" rtl="0" eaLnBrk="1" latinLnBrk="0" hangingPunct="1">
        <a:spcBef>
          <a:spcPts val="500"/>
        </a:spcBef>
        <a:buFont typeface="Arial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3pPr>
      <a:lvl4pPr marL="685887" indent="-171471" algn="l" defTabSz="457258" rtl="0" eaLnBrk="1" latinLnBrk="0" hangingPunct="1">
        <a:spcBef>
          <a:spcPts val="500"/>
        </a:spcBef>
        <a:buSzPct val="100000"/>
        <a:buFont typeface="Arial"/>
        <a:buChar char="–"/>
        <a:defRPr sz="1833" kern="1200">
          <a:solidFill>
            <a:schemeClr val="tx1"/>
          </a:solidFill>
          <a:latin typeface="+mn-lt"/>
          <a:ea typeface="+mn-ea"/>
          <a:cs typeface="+mn-cs"/>
        </a:defRPr>
      </a:lvl4pPr>
      <a:lvl5pPr marL="858946" indent="-173060" algn="l" defTabSz="457258" rtl="0" eaLnBrk="1" latinLnBrk="0" hangingPunct="1">
        <a:spcBef>
          <a:spcPts val="500"/>
        </a:spcBef>
        <a:buFont typeface="Arial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5pPr>
      <a:lvl6pPr marL="2514919" indent="-228629" algn="l" defTabSz="4572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176" indent="-228629" algn="l" defTabSz="4572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434" indent="-228629" algn="l" defTabSz="4572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692" indent="-228629" algn="l" defTabSz="45725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5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1pPr>
      <a:lvl2pPr marL="457258" algn="l" defTabSz="45725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2pPr>
      <a:lvl3pPr marL="914516" algn="l" defTabSz="45725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3pPr>
      <a:lvl4pPr marL="1371773" algn="l" defTabSz="45725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4pPr>
      <a:lvl5pPr marL="1829032" algn="l" defTabSz="45725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5pPr>
      <a:lvl6pPr marL="2286289" algn="l" defTabSz="45725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2743548" algn="l" defTabSz="45725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200805" algn="l" defTabSz="45725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658064" algn="l" defTabSz="457258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E2022-D917-4485-949E-182F73CB3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Account Planning for Chevron Lubricant Marketers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8B2FA4-286B-4C98-BC14-8E84E0652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3484662"/>
            <a:ext cx="10363200" cy="420533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Colleen Francis and Amit Patel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March 12, 2021</a:t>
            </a:r>
          </a:p>
        </p:txBody>
      </p:sp>
    </p:spTree>
    <p:extLst>
      <p:ext uri="{BB962C8B-B14F-4D97-AF65-F5344CB8AC3E}">
        <p14:creationId xmlns:p14="http://schemas.microsoft.com/office/powerpoint/2010/main" val="786105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DAC5C-2FF5-45D3-A165-CDC5CB436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Strategic Thinking: Account Based 3x3x3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5E332-BA12-4C9B-B604-B8CCDC681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979908"/>
            <a:ext cx="11092478" cy="317971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342900" marR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are the key </a:t>
            </a:r>
            <a:r>
              <a:rPr lang="en-US" sz="1800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market drivers and trends</a:t>
            </a:r>
            <a:r>
              <a:rPr lang="en-US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 this client is facing? (e.g., political, economic, social, technology, laws &amp; regulations, environmental, etc.)?</a:t>
            </a: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</a:p>
          <a:p>
            <a:pPr marL="342900" marR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 startAt="2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are the Client’s key business initiatives (e.g., profitability expansion, acquisition, green, new product development)? </a:t>
            </a: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</a:p>
          <a:p>
            <a:pPr marL="342900" marR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 startAt="3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Based on your experience with other similar businesses, what should the client be thinking about that they are not currently considering (product consolidation, ash build up, vendor consolidation, extended equipment / parts life, preventative maintenance programs etc.)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CE1817-2A27-49B1-BA58-3A49FD0AC49A}"/>
              </a:ext>
            </a:extLst>
          </p:cNvPr>
          <p:cNvSpPr txBox="1"/>
          <p:nvPr/>
        </p:nvSpPr>
        <p:spPr>
          <a:xfrm>
            <a:off x="448235" y="4461550"/>
            <a:ext cx="112955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Manager Coaching Tips: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 the Pre Call Plan 3x3x3 as inspiration, as well s the Trends documentation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Ensure sellers are not using a solution in place of an initiative.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 Reducing oil cost is a solution not an initiative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Ask “why they care about that?” to elevate the initiative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77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5198C-87EE-4E1D-8F2D-4D97052E7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What Good Looks Like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2B0D1-413B-46DA-9564-B054932B8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722" y="1098378"/>
            <a:ext cx="11092478" cy="4917496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are the key </a:t>
            </a:r>
            <a:r>
              <a:rPr lang="en-US" sz="1800" b="1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market drivers and trends</a:t>
            </a:r>
            <a:r>
              <a:rPr lang="en-US" sz="18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 this client is facing? (e.g., political, economic, social, technology, laws &amp; regulations, environmental, etc.)?</a:t>
            </a:r>
          </a:p>
          <a:p>
            <a:pPr marL="114300" marR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tringent emissions regulations on portable equipment </a:t>
            </a:r>
          </a:p>
          <a:p>
            <a:pPr marL="114300" marR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Increasing construction activity driving equipment sales </a:t>
            </a:r>
          </a:p>
          <a:p>
            <a:pPr marL="114300" marR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IoT driving digital information available for proactive maintenance practices</a:t>
            </a:r>
          </a:p>
          <a:p>
            <a:pPr marL="114300" marR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are the Client’s key business initiatives (e.g. profitability expansion, acquisition, green, new product development)? 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Grow in both new and traditional ways. Diversify their revenue sources profitably</a:t>
            </a:r>
          </a:p>
          <a:p>
            <a:pPr lvl="2"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One idea is to create more value in their warranty program to increase profits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Avoid commoditization, and effectively combat growing competitive programs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Improve Green initiatives and reduce carbon footprint by 10%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AutoNum type="arabicPeriod"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Based on your experience with other similar businesses, what should the client be thinking about that they are not currently considering (product consolidation, ash build up, vendor consolidation, extended equipment / parts life, preventative maintenance programs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etc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Creating differentiation from the competition not just “combatting it”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Total lifetime value of their equipment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connection between customer productivity (uptime) safety and profits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AutoNum type="arabicPeriod"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AutoNum type="arabicPeriod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AutoNum type="arabicPeriod"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AutoNum type="arabicPeriod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4300" marR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32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C71D80A9-6DEA-40DC-B050-381FCB7DD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" y="240270"/>
            <a:ext cx="11094171" cy="85810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54873" rIns="0" bIns="54873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457258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1300" b="1" i="0" u="none" strike="noStrike" kern="1200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07479FF-A49C-460D-AAF2-5BC316C8B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287438"/>
              </p:ext>
            </p:extLst>
          </p:nvPr>
        </p:nvGraphicFramePr>
        <p:xfrm>
          <a:off x="550333" y="1978824"/>
          <a:ext cx="11093455" cy="1964080"/>
        </p:xfrm>
        <a:graphic>
          <a:graphicData uri="http://schemas.openxmlformats.org/drawingml/2006/table">
            <a:tbl>
              <a:tblPr firstRow="1" firstCol="1" bandRow="1"/>
              <a:tblGrid>
                <a:gridCol w="2058396">
                  <a:extLst>
                    <a:ext uri="{9D8B030D-6E8A-4147-A177-3AD203B41FA5}">
                      <a16:colId xmlns:a16="http://schemas.microsoft.com/office/drawing/2014/main" val="1411856539"/>
                    </a:ext>
                  </a:extLst>
                </a:gridCol>
                <a:gridCol w="2492189">
                  <a:extLst>
                    <a:ext uri="{9D8B030D-6E8A-4147-A177-3AD203B41FA5}">
                      <a16:colId xmlns:a16="http://schemas.microsoft.com/office/drawing/2014/main" val="2196694525"/>
                    </a:ext>
                  </a:extLst>
                </a:gridCol>
                <a:gridCol w="2115428">
                  <a:extLst>
                    <a:ext uri="{9D8B030D-6E8A-4147-A177-3AD203B41FA5}">
                      <a16:colId xmlns:a16="http://schemas.microsoft.com/office/drawing/2014/main" val="4151714242"/>
                    </a:ext>
                  </a:extLst>
                </a:gridCol>
                <a:gridCol w="2029311">
                  <a:extLst>
                    <a:ext uri="{9D8B030D-6E8A-4147-A177-3AD203B41FA5}">
                      <a16:colId xmlns:a16="http://schemas.microsoft.com/office/drawing/2014/main" val="198946573"/>
                    </a:ext>
                  </a:extLst>
                </a:gridCol>
                <a:gridCol w="2398131">
                  <a:extLst>
                    <a:ext uri="{9D8B030D-6E8A-4147-A177-3AD203B41FA5}">
                      <a16:colId xmlns:a16="http://schemas.microsoft.com/office/drawing/2014/main" val="2840373562"/>
                    </a:ext>
                  </a:extLst>
                </a:gridCol>
              </a:tblGrid>
              <a:tr h="736096">
                <a:tc>
                  <a:txBody>
                    <a:bodyPr/>
                    <a:lstStyle/>
                    <a:p>
                      <a:pPr marL="18288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Trend or Initiative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Insights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Product/Service/</a:t>
                      </a:r>
                      <a:b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Project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Clients level of awareness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(H/M/L)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RBL Expected Value to Customer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897955"/>
                  </a:ext>
                </a:extLst>
              </a:tr>
              <a:tr h="496464">
                <a:tc>
                  <a:txBody>
                    <a:bodyPr/>
                    <a:lstStyle/>
                    <a:p>
                      <a:pPr marL="0" marR="0" lv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Improve Green initiatives and reduce carbon footprint 10%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410" marR="184410" marT="0" marB="0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Local production and distribution, reduced ash, reduced oil consumption, less waste, vendor reduction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Vartech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15W30, vendor consolidation, product consolidation, preventative Maintenance program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M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$40,0000/year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078631"/>
                  </a:ext>
                </a:extLst>
              </a:tr>
              <a:tr h="496464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7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7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7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7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7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410" marR="18441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59313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6CFBA3C-D7B1-4FD2-B40D-0FAB05B79334}"/>
              </a:ext>
            </a:extLst>
          </p:cNvPr>
          <p:cNvSpPr txBox="1"/>
          <p:nvPr/>
        </p:nvSpPr>
        <p:spPr>
          <a:xfrm>
            <a:off x="519953" y="1485112"/>
            <a:ext cx="11672047" cy="578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58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400" i="0" u="none" strike="noStrike" kern="1200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Identify Insights or Commercial Teachings that we can offer to align with the 3 X 3 X 3 information above. </a:t>
            </a:r>
          </a:p>
          <a:p>
            <a:endParaRPr lang="en-US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DE0842-AA66-4D20-86B5-3B5A52DC8B42}"/>
              </a:ext>
            </a:extLst>
          </p:cNvPr>
          <p:cNvSpPr txBox="1"/>
          <p:nvPr/>
        </p:nvSpPr>
        <p:spPr>
          <a:xfrm>
            <a:off x="519953" y="4011884"/>
            <a:ext cx="8373382" cy="13634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457258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400" i="0" u="none" strike="noStrike" kern="1200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TOTAL GROWTH POTENTIAL FOR OUR PRODUCTS (VOLUME OR MARGIN)</a:t>
            </a:r>
          </a:p>
          <a:p>
            <a:pPr marL="0" marR="0" lvl="0" indent="0" defTabSz="457258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400" i="0" u="none" strike="noStrike" kern="1200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Based on the solutions proposed above, what is the sales growth potential for this Customer over the next year?</a:t>
            </a:r>
          </a:p>
          <a:p>
            <a:pPr marL="171450" indent="-171450" defTabSz="457258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8,000 gal growth potential</a:t>
            </a:r>
          </a:p>
          <a:p>
            <a:pPr marL="0" marR="0" lvl="0" indent="0" defTabSz="457258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1400" i="0" u="none" strike="noStrike" kern="1200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endParaRPr lang="en-US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EE02BD-B0DF-4B6F-9F08-F8D0F94A00A3}"/>
              </a:ext>
            </a:extLst>
          </p:cNvPr>
          <p:cNvSpPr txBox="1"/>
          <p:nvPr/>
        </p:nvSpPr>
        <p:spPr>
          <a:xfrm>
            <a:off x="519953" y="5054690"/>
            <a:ext cx="11295529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Manager Coaching Tips: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Create Multi Threaded value with multiple insights per trend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Multiple insights should address multiple stakeholders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Services can also be non product related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51607B58-A4D5-4398-9B55-B98C43C60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Align Trends and Initiatives with Insights and Solutions</a:t>
            </a:r>
          </a:p>
        </p:txBody>
      </p:sp>
    </p:spTree>
    <p:extLst>
      <p:ext uri="{BB962C8B-B14F-4D97-AF65-F5344CB8AC3E}">
        <p14:creationId xmlns:p14="http://schemas.microsoft.com/office/powerpoint/2010/main" val="954268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E621A67D-7DCF-40EE-87FB-4B08B5B27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" y="240270"/>
            <a:ext cx="11094171" cy="602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54873" rIns="0" bIns="54873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457258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3200" b="1" i="0" u="none" strike="noStrike" kern="1200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Retention and Growth </a:t>
            </a:r>
            <a:r>
              <a:rPr kumimoji="0" lang="en-US" altLang="en-US" sz="3200" b="1" i="0" u="none" strike="noStrike" kern="1200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Acitivites</a:t>
            </a:r>
            <a:endParaRPr kumimoji="0" lang="en-US" altLang="en-US" sz="3200" b="1" i="0" u="none" strike="noStrike" kern="1200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5A471C0-29AE-4F52-9030-E8B8A4332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406792"/>
              </p:ext>
            </p:extLst>
          </p:nvPr>
        </p:nvGraphicFramePr>
        <p:xfrm>
          <a:off x="550333" y="1730188"/>
          <a:ext cx="11092480" cy="2368567"/>
        </p:xfrm>
        <a:graphic>
          <a:graphicData uri="http://schemas.openxmlformats.org/drawingml/2006/table">
            <a:tbl>
              <a:tblPr firstRow="1" firstCol="1" bandRow="1"/>
              <a:tblGrid>
                <a:gridCol w="2040347">
                  <a:extLst>
                    <a:ext uri="{9D8B030D-6E8A-4147-A177-3AD203B41FA5}">
                      <a16:colId xmlns:a16="http://schemas.microsoft.com/office/drawing/2014/main" val="1894975772"/>
                    </a:ext>
                  </a:extLst>
                </a:gridCol>
                <a:gridCol w="5979579">
                  <a:extLst>
                    <a:ext uri="{9D8B030D-6E8A-4147-A177-3AD203B41FA5}">
                      <a16:colId xmlns:a16="http://schemas.microsoft.com/office/drawing/2014/main" val="2679799847"/>
                    </a:ext>
                  </a:extLst>
                </a:gridCol>
                <a:gridCol w="1649506">
                  <a:extLst>
                    <a:ext uri="{9D8B030D-6E8A-4147-A177-3AD203B41FA5}">
                      <a16:colId xmlns:a16="http://schemas.microsoft.com/office/drawing/2014/main" val="1740033276"/>
                    </a:ext>
                  </a:extLst>
                </a:gridCol>
                <a:gridCol w="1423048">
                  <a:extLst>
                    <a:ext uri="{9D8B030D-6E8A-4147-A177-3AD203B41FA5}">
                      <a16:colId xmlns:a16="http://schemas.microsoft.com/office/drawing/2014/main" val="984626530"/>
                    </a:ext>
                  </a:extLst>
                </a:gridCol>
              </a:tblGrid>
              <a:tr h="492832">
                <a:tc>
                  <a:txBody>
                    <a:bodyPr/>
                    <a:lstStyle/>
                    <a:p>
                      <a:pPr marL="18288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Influencer / Buyer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Activity</a:t>
                      </a:r>
                      <a:endParaRPr lang="en-US" sz="1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Responsibility</a:t>
                      </a:r>
                      <a:endParaRPr lang="en-US" dirty="0"/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Time Frame</a:t>
                      </a:r>
                      <a:endParaRPr lang="en-US" sz="1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433277"/>
                  </a:ext>
                </a:extLst>
              </a:tr>
              <a:tr h="1047078">
                <a:tc>
                  <a:txBody>
                    <a:bodyPr/>
                    <a:lstStyle/>
                    <a:p>
                      <a:pPr marL="18288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Jennifer K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Discuss ISOCLEAN with sourcing manager who is a strong adversary of ISOCLEAN. Reposition the ISOCLEAN product - rather than life extension and end user value; talk more POP focused around differentiation (visually for the customer), create the question in their mind of what is clean, and margin improvement for ABC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Seller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 2021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156820"/>
                  </a:ext>
                </a:extLst>
              </a:tr>
              <a:tr h="772849">
                <a:tc>
                  <a:txBody>
                    <a:bodyPr/>
                    <a:lstStyle/>
                    <a:p>
                      <a:pPr marL="18288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Claire T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Set up series of engagements with OEM Tech Services to improve awareness of value sell opportunities.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Seller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Apr-Jun 2021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4387" marR="13438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80285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36F679C-56C4-4259-952F-EF4625AF24FD}"/>
              </a:ext>
            </a:extLst>
          </p:cNvPr>
          <p:cNvSpPr txBox="1"/>
          <p:nvPr/>
        </p:nvSpPr>
        <p:spPr>
          <a:xfrm>
            <a:off x="548640" y="990969"/>
            <a:ext cx="11537576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58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400" i="0" u="none" strike="noStrike" kern="1200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What are the specific activities you will undertake to engage with the Customer to deliver insights and create awareness for the solutions above?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E76C4F-F3CF-4433-B619-AD6EB33CA7C0}"/>
              </a:ext>
            </a:extLst>
          </p:cNvPr>
          <p:cNvSpPr txBox="1"/>
          <p:nvPr/>
        </p:nvSpPr>
        <p:spPr>
          <a:xfrm>
            <a:off x="548640" y="4389703"/>
            <a:ext cx="11295529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Manager Coaching Tips: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Make sure the activity is measurable.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eries of engagements” should be spelled 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“the first activity should include discussing ISOCLEAN with others that need to be brought on board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Set up tracking to measure when the activities are completed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Additional contacts should be added each time an activity is completed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99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E5C1B1-516E-4DC7-B9E1-C3D121032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Measuring Success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6C56D98-368B-4B9B-ACD9-C7A498498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300270"/>
              </p:ext>
            </p:extLst>
          </p:nvPr>
        </p:nvGraphicFramePr>
        <p:xfrm>
          <a:off x="754144" y="1861871"/>
          <a:ext cx="10888667" cy="280665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148197">
                  <a:extLst>
                    <a:ext uri="{9D8B030D-6E8A-4147-A177-3AD203B41FA5}">
                      <a16:colId xmlns:a16="http://schemas.microsoft.com/office/drawing/2014/main" val="2515226898"/>
                    </a:ext>
                  </a:extLst>
                </a:gridCol>
                <a:gridCol w="2923545">
                  <a:extLst>
                    <a:ext uri="{9D8B030D-6E8A-4147-A177-3AD203B41FA5}">
                      <a16:colId xmlns:a16="http://schemas.microsoft.com/office/drawing/2014/main" val="3368550973"/>
                    </a:ext>
                  </a:extLst>
                </a:gridCol>
                <a:gridCol w="3439904">
                  <a:extLst>
                    <a:ext uri="{9D8B030D-6E8A-4147-A177-3AD203B41FA5}">
                      <a16:colId xmlns:a16="http://schemas.microsoft.com/office/drawing/2014/main" val="649489099"/>
                    </a:ext>
                  </a:extLst>
                </a:gridCol>
                <a:gridCol w="1377021">
                  <a:extLst>
                    <a:ext uri="{9D8B030D-6E8A-4147-A177-3AD203B41FA5}">
                      <a16:colId xmlns:a16="http://schemas.microsoft.com/office/drawing/2014/main" val="3459849990"/>
                    </a:ext>
                  </a:extLst>
                </a:gridCol>
              </a:tblGrid>
              <a:tr h="61209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Product/Service/Project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Original RBL Expected ROI</a:t>
                      </a:r>
                      <a:endParaRPr lang="en-US" sz="40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Actual ROI to Date</a:t>
                      </a:r>
                      <a:endParaRPr lang="en-US" sz="40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+/- %</a:t>
                      </a:r>
                      <a:endParaRPr lang="en-US" sz="40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5401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Drain extension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$25,000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$30,000</a:t>
                      </a:r>
                      <a:endParaRPr lang="en-US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867722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ISOCLEAN Small Pack Differentiation Offering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none" strike="noStrike" cap="small" dirty="0">
                          <a:solidFill>
                            <a:srgbClr val="21272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$40,000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none" strike="noStrike" cap="small" dirty="0">
                          <a:solidFill>
                            <a:srgbClr val="21272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$20,000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none" strike="noStrike" cap="small" dirty="0">
                          <a:solidFill>
                            <a:srgbClr val="21272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56759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Re-establishing Partnership Despite Turnover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none" strike="noStrike" cap="small" dirty="0">
                          <a:solidFill>
                            <a:srgbClr val="21272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$20,000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u="none" strike="noStrike" cap="small" dirty="0">
                          <a:solidFill>
                            <a:srgbClr val="21272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$5,000</a:t>
                      </a:r>
                      <a:endParaRPr lang="en-US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u="none" strike="noStrike" cap="small" dirty="0">
                          <a:solidFill>
                            <a:srgbClr val="21272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27424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none" strike="noStrike" cap="small" dirty="0">
                          <a:solidFill>
                            <a:srgbClr val="21272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Annual Total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none" strike="noStrike" cap="small" dirty="0">
                          <a:solidFill>
                            <a:srgbClr val="21272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$85,000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u="none" strike="noStrike" cap="small" dirty="0">
                          <a:solidFill>
                            <a:srgbClr val="21272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$55,000</a:t>
                      </a:r>
                      <a:endParaRPr lang="en-US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u="none" strike="noStrike" cap="small" dirty="0">
                          <a:solidFill>
                            <a:srgbClr val="21272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568933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A288528F-B48E-403B-9792-5E86DDC77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144" y="1077112"/>
            <a:ext cx="6336735" cy="820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01568" rIns="0" bIns="10156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74625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74625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74625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74625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74625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74625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74625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74625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74625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4625" algn="l"/>
                <a:tab pos="457200" algn="l"/>
              </a:tabLst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DELIVERING VALUE TO THE CUSTOMER</a:t>
            </a:r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rgbClr val="1DA6C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4625" algn="l"/>
                <a:tab pos="457200" algn="l"/>
              </a:tabLst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value have we delivered this year and how did it compare to the expected value?</a:t>
            </a:r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4625" algn="l"/>
                <a:tab pos="457200" algn="l"/>
              </a:tabLst>
            </a:pPr>
            <a:endParaRPr kumimoji="0" lang="en-US" altLang="en-US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E46845-BC4B-46BE-BDE5-90E572FE9505}"/>
              </a:ext>
            </a:extLst>
          </p:cNvPr>
          <p:cNvSpPr txBox="1"/>
          <p:nvPr/>
        </p:nvSpPr>
        <p:spPr>
          <a:xfrm>
            <a:off x="754144" y="4857558"/>
            <a:ext cx="1129552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Manager Coaching Tips: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Are you measuring success in an ongoing fashion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Are you measuring all areas of value?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39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9F459-BBD0-43F6-A089-33FECABB0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Communicating Value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72E6E83-BF77-497A-9A21-914402E43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127347"/>
              </p:ext>
            </p:extLst>
          </p:nvPr>
        </p:nvGraphicFramePr>
        <p:xfrm>
          <a:off x="801278" y="1972386"/>
          <a:ext cx="10172230" cy="2203123"/>
        </p:xfrm>
        <a:graphic>
          <a:graphicData uri="http://schemas.openxmlformats.org/drawingml/2006/table">
            <a:tbl>
              <a:tblPr firstRow="1" firstCol="1" bandRow="1"/>
              <a:tblGrid>
                <a:gridCol w="3164253">
                  <a:extLst>
                    <a:ext uri="{9D8B030D-6E8A-4147-A177-3AD203B41FA5}">
                      <a16:colId xmlns:a16="http://schemas.microsoft.com/office/drawing/2014/main" val="1244248897"/>
                    </a:ext>
                  </a:extLst>
                </a:gridCol>
                <a:gridCol w="3434510">
                  <a:extLst>
                    <a:ext uri="{9D8B030D-6E8A-4147-A177-3AD203B41FA5}">
                      <a16:colId xmlns:a16="http://schemas.microsoft.com/office/drawing/2014/main" val="4163400485"/>
                    </a:ext>
                  </a:extLst>
                </a:gridCol>
                <a:gridCol w="1875934">
                  <a:extLst>
                    <a:ext uri="{9D8B030D-6E8A-4147-A177-3AD203B41FA5}">
                      <a16:colId xmlns:a16="http://schemas.microsoft.com/office/drawing/2014/main" val="958021007"/>
                    </a:ext>
                  </a:extLst>
                </a:gridCol>
                <a:gridCol w="1697533">
                  <a:extLst>
                    <a:ext uri="{9D8B030D-6E8A-4147-A177-3AD203B41FA5}">
                      <a16:colId xmlns:a16="http://schemas.microsoft.com/office/drawing/2014/main" val="3659080113"/>
                    </a:ext>
                  </a:extLst>
                </a:gridCol>
              </a:tblGrid>
              <a:tr h="512354">
                <a:tc>
                  <a:txBody>
                    <a:bodyPr/>
                    <a:lstStyle/>
                    <a:p>
                      <a:pPr marL="18288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Product/Service/Project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Buyer / Influencers Involved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Activity</a:t>
                      </a:r>
                      <a:endParaRPr lang="en-US" dirty="0"/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Time Frame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558477"/>
                  </a:ext>
                </a:extLst>
              </a:tr>
              <a:tr h="1075944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ISOCLEAN Small Pack Differentiation Offering</a:t>
                      </a: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Sourcing Manager, Aftermarket Team</a:t>
                      </a: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Set up meeting to review margin improvement from small pack offering</a:t>
                      </a: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926609"/>
                  </a:ext>
                </a:extLst>
              </a:tr>
              <a:tr h="614825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Re-establishing Partnership Despite Turnover</a:t>
                      </a: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Aftermarket Team</a:t>
                      </a: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Mid-year review scheduled</a:t>
                      </a: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June</a:t>
                      </a: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4434147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F0936C97-7DAE-4FE9-9E99-2A9151E5D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278" y="996786"/>
            <a:ext cx="5294722" cy="69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1568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VALUE COMMUNICATION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rgbClr val="1DA6C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is our plan to communicate this value to the customer?</a:t>
            </a:r>
            <a:endParaRPr kumimoji="0" lang="en-US" altLang="en-US" sz="3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70A319-6643-4FAE-ABF1-4546A96FFFB5}"/>
              </a:ext>
            </a:extLst>
          </p:cNvPr>
          <p:cNvSpPr txBox="1"/>
          <p:nvPr/>
        </p:nvSpPr>
        <p:spPr>
          <a:xfrm>
            <a:off x="680615" y="4293231"/>
            <a:ext cx="11295529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Manager Coaching Tips: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“We are great at knowing what value we deliver to the customer, and terrible at telling the customer what that value is”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Regular value communication is important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Coach sellers to be comfortable sharing value that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dones’t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have a dollar value associated with it.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Reduction in failures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Safety</a:t>
            </a:r>
          </a:p>
        </p:txBody>
      </p:sp>
    </p:spTree>
    <p:extLst>
      <p:ext uri="{BB962C8B-B14F-4D97-AF65-F5344CB8AC3E}">
        <p14:creationId xmlns:p14="http://schemas.microsoft.com/office/powerpoint/2010/main" val="293190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1A3F666-D880-4D92-8F5B-E6541B908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How to Document the Completion of Account Plans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06DF95D5-CFBC-459E-9EFC-F2C5961E27A4}"/>
              </a:ext>
            </a:extLst>
          </p:cNvPr>
          <p:cNvSpPr txBox="1">
            <a:spLocks/>
          </p:cNvSpPr>
          <p:nvPr/>
        </p:nvSpPr>
        <p:spPr>
          <a:xfrm>
            <a:off x="550333" y="957190"/>
            <a:ext cx="11092478" cy="858109"/>
          </a:xfrm>
          <a:prstGeom prst="rect">
            <a:avLst/>
          </a:prstGeom>
        </p:spPr>
        <p:txBody>
          <a:bodyPr/>
          <a:lstStyle>
            <a:lvl1pPr marL="205774" indent="-205774" algn="l" defTabSz="548731" rtl="0" eaLnBrk="1" latinLnBrk="0" hangingPunct="1">
              <a:spcBef>
                <a:spcPts val="6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549" indent="-205774" algn="l" defTabSz="548731" rtl="0" eaLnBrk="1" latinLnBrk="0" hangingPunct="1">
              <a:spcBef>
                <a:spcPts val="600"/>
              </a:spcBef>
              <a:buFont typeface="Arial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17323" indent="-205774" algn="l" defTabSz="548731" rtl="0" eaLnBrk="1" latinLnBrk="0" hangingPunct="1">
              <a:spcBef>
                <a:spcPts val="6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23097" indent="-205774" algn="l" defTabSz="548731" rtl="0" eaLnBrk="1" latinLnBrk="0" hangingPunct="1">
              <a:spcBef>
                <a:spcPts val="600"/>
              </a:spcBef>
              <a:buSzPct val="100000"/>
              <a:buFont typeface="Arial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777" indent="-207680" algn="l" defTabSz="548731" rtl="0" eaLnBrk="1" latinLnBrk="0" hangingPunct="1">
              <a:spcBef>
                <a:spcPts val="6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18023" indent="-274366" algn="l" defTabSz="548731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754" indent="-274366" algn="l" defTabSz="548731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5486" indent="-274366" algn="l" defTabSz="548731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4217" indent="-274366" algn="l" defTabSz="548731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0985" indent="-380985" defTabSz="457258">
              <a:spcBef>
                <a:spcPts val="500"/>
              </a:spcBef>
              <a:buFont typeface="+mj-lt"/>
              <a:buAutoNum type="arabicPeriod"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 tracking document in Teams&gt;Lubricants Marketer Channel&gt;General channel</a:t>
            </a:r>
          </a:p>
          <a:p>
            <a:pPr marL="380985" indent="-380985" defTabSz="457258">
              <a:spcBef>
                <a:spcPts val="500"/>
              </a:spcBef>
              <a:buFont typeface="+mj-lt"/>
              <a:buAutoNum type="arabicPeriod"/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Find your marketer, enter the customer name, completion date, and if applicable the link to the plan</a:t>
            </a:r>
          </a:p>
          <a:p>
            <a:pPr marL="171471" indent="-171471" defTabSz="457258">
              <a:spcBef>
                <a:spcPts val="500"/>
              </a:spcBef>
            </a:pP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D3A66D-0CFF-43A2-966B-0633D0C42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856" y="2084240"/>
            <a:ext cx="10595238" cy="40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250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E2F68C3-F781-497B-8EF5-177D1CA35CF3}"/>
              </a:ext>
            </a:extLst>
          </p:cNvPr>
          <p:cNvSpPr/>
          <p:nvPr/>
        </p:nvSpPr>
        <p:spPr>
          <a:xfrm>
            <a:off x="3362295" y="789720"/>
            <a:ext cx="8280517" cy="1098457"/>
          </a:xfrm>
          <a:prstGeom prst="rect">
            <a:avLst/>
          </a:prstGeom>
          <a:solidFill>
            <a:schemeClr val="bg1"/>
          </a:solidFill>
          <a:ln>
            <a:solidFill>
              <a:srgbClr val="009DD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58"/>
            <a:endParaRPr lang="en-US" sz="1833">
              <a:solidFill>
                <a:prstClr val="white"/>
              </a:solidFill>
              <a:latin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5701B6-C51D-497F-A770-260C7B3FC979}"/>
              </a:ext>
            </a:extLst>
          </p:cNvPr>
          <p:cNvSpPr/>
          <p:nvPr/>
        </p:nvSpPr>
        <p:spPr>
          <a:xfrm>
            <a:off x="947653" y="789720"/>
            <a:ext cx="2356454" cy="1098457"/>
          </a:xfrm>
          <a:prstGeom prst="rect">
            <a:avLst/>
          </a:prstGeom>
          <a:solidFill>
            <a:schemeClr val="bg1"/>
          </a:solidFill>
          <a:ln w="38100">
            <a:solidFill>
              <a:srgbClr val="009DD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39" algn="r" defTabSz="457258" fontAlgn="ctr"/>
            <a:endParaRPr lang="en-US" sz="20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73C7EDF-DC00-41B6-9DF7-D88554C42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03480"/>
            <a:ext cx="11094171" cy="858108"/>
          </a:xfrm>
        </p:spPr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Account Plan Template – Minimum Requirements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3A198B-D899-414A-8607-A55651189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776" y="1074729"/>
            <a:ext cx="554926" cy="55230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293A090-2C19-4A8B-B133-856AAEA05EAD}"/>
              </a:ext>
            </a:extLst>
          </p:cNvPr>
          <p:cNvSpPr txBox="1"/>
          <p:nvPr/>
        </p:nvSpPr>
        <p:spPr>
          <a:xfrm>
            <a:off x="1914312" y="1074729"/>
            <a:ext cx="1447981" cy="60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58"/>
            <a:r>
              <a:rPr lang="en-US" sz="1667" b="1" dirty="0">
                <a:solidFill>
                  <a:prstClr val="black"/>
                </a:solidFill>
                <a:latin typeface="Calibri" panose="020F0502020204030204" pitchFamily="34" charset="0"/>
              </a:rPr>
              <a:t>Account segmentation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AC1E15-1914-4E16-B524-56EC459D74EC}"/>
              </a:ext>
            </a:extLst>
          </p:cNvPr>
          <p:cNvSpPr txBox="1"/>
          <p:nvPr/>
        </p:nvSpPr>
        <p:spPr>
          <a:xfrm>
            <a:off x="2997124" y="804780"/>
            <a:ext cx="8600753" cy="1117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11" lvl="1" defTabSz="457258" fontAlgn="ctr">
              <a:buFont typeface="Arial" panose="020B0604020202020204" pitchFamily="34" charset="0"/>
              <a:buChar char="•"/>
            </a:pPr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A grouping of accounts that differentiates between more and less important accounts based on criteria such as growth potential, engagement, current revenue/profitability, etc.</a:t>
            </a:r>
          </a:p>
          <a:p>
            <a:pPr marL="457211" lvl="1" defTabSz="457258" fontAlgn="ctr">
              <a:buFont typeface="Arial" panose="020B0604020202020204" pitchFamily="34" charset="0"/>
              <a:buChar char="•"/>
            </a:pPr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Segmentation should define how often to conduct business reviews with the customer and whether or not an account plan is required. </a:t>
            </a:r>
          </a:p>
          <a:p>
            <a:pPr marL="457211" lvl="1" defTabSz="457258" fontAlgn="ctr">
              <a:buFont typeface="Arial" panose="020B0604020202020204" pitchFamily="34" charset="0"/>
              <a:buChar char="•"/>
            </a:pPr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We recommend you use the segmentations provided in Accelerate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1E95623-4FC1-49C0-B193-7DC3662CCE3A}"/>
              </a:ext>
            </a:extLst>
          </p:cNvPr>
          <p:cNvSpPr/>
          <p:nvPr/>
        </p:nvSpPr>
        <p:spPr>
          <a:xfrm>
            <a:off x="3362295" y="1977727"/>
            <a:ext cx="8280517" cy="1104912"/>
          </a:xfrm>
          <a:prstGeom prst="rect">
            <a:avLst/>
          </a:prstGeom>
          <a:solidFill>
            <a:schemeClr val="bg1"/>
          </a:solidFill>
          <a:ln>
            <a:solidFill>
              <a:srgbClr val="009DD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58"/>
            <a:endParaRPr lang="en-US" sz="1833">
              <a:solidFill>
                <a:prstClr val="white"/>
              </a:solidFill>
              <a:latin typeface="Arial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73A0401-79DC-4483-B897-07F87C254384}"/>
              </a:ext>
            </a:extLst>
          </p:cNvPr>
          <p:cNvSpPr/>
          <p:nvPr/>
        </p:nvSpPr>
        <p:spPr>
          <a:xfrm>
            <a:off x="947652" y="1969183"/>
            <a:ext cx="2356454" cy="1098457"/>
          </a:xfrm>
          <a:prstGeom prst="rect">
            <a:avLst/>
          </a:prstGeom>
          <a:solidFill>
            <a:schemeClr val="bg1"/>
          </a:solidFill>
          <a:ln w="38100">
            <a:solidFill>
              <a:srgbClr val="009DD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39" algn="r" defTabSz="457258" fontAlgn="ctr"/>
            <a:endParaRPr lang="en-US" sz="20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4F4A73-36DC-48C3-8FCF-4EC4EA2E51CF}"/>
              </a:ext>
            </a:extLst>
          </p:cNvPr>
          <p:cNvSpPr txBox="1"/>
          <p:nvPr/>
        </p:nvSpPr>
        <p:spPr>
          <a:xfrm>
            <a:off x="2997124" y="2133691"/>
            <a:ext cx="8600753" cy="707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11" lvl="1" defTabSz="457258" fontAlgn="ctr">
              <a:buFont typeface="Arial" panose="020B0604020202020204" pitchFamily="34" charset="0"/>
              <a:buChar char="•"/>
            </a:pPr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A list or graphic that captures customer stakeholders, their title, whether they are a talker/blocker/mobilizer, and the current relationship status (</a:t>
            </a:r>
            <a:r>
              <a:rPr lang="en-US" sz="1333" dirty="0" err="1">
                <a:solidFill>
                  <a:prstClr val="black"/>
                </a:solidFill>
                <a:latin typeface="Calibri" panose="020F0502020204030204" pitchFamily="34" charset="0"/>
              </a:rPr>
              <a:t>eg</a:t>
            </a:r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 - strong/neutral/weak). </a:t>
            </a:r>
          </a:p>
          <a:p>
            <a:pPr marL="457211" lvl="1" defTabSz="457258" fontAlgn="ctr">
              <a:buFont typeface="Arial" panose="020B0604020202020204" pitchFamily="34" charset="0"/>
              <a:buChar char="•"/>
            </a:pPr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Plan must include actions to develop or use the relationship to further customer/LM goals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6E378E-DA96-42E7-BEF3-6C755337EF7E}"/>
              </a:ext>
            </a:extLst>
          </p:cNvPr>
          <p:cNvSpPr txBox="1"/>
          <p:nvPr/>
        </p:nvSpPr>
        <p:spPr>
          <a:xfrm>
            <a:off x="1914312" y="2339141"/>
            <a:ext cx="1447981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58"/>
            <a:r>
              <a:rPr lang="en-US" sz="1667" b="1" dirty="0">
                <a:solidFill>
                  <a:prstClr val="black"/>
                </a:solidFill>
                <a:latin typeface="Calibri" panose="020F0502020204030204" pitchFamily="34" charset="0"/>
              </a:rPr>
              <a:t>Buyer Map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9BB2A4C-DD4A-42D5-A39E-5DE531A149F2}"/>
              </a:ext>
            </a:extLst>
          </p:cNvPr>
          <p:cNvSpPr/>
          <p:nvPr/>
        </p:nvSpPr>
        <p:spPr>
          <a:xfrm>
            <a:off x="3362294" y="3120159"/>
            <a:ext cx="8280517" cy="1104912"/>
          </a:xfrm>
          <a:prstGeom prst="rect">
            <a:avLst/>
          </a:prstGeom>
          <a:solidFill>
            <a:schemeClr val="bg1"/>
          </a:solidFill>
          <a:ln>
            <a:solidFill>
              <a:srgbClr val="009DD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58"/>
            <a:endParaRPr lang="en-US" sz="1833">
              <a:solidFill>
                <a:prstClr val="white"/>
              </a:solidFill>
              <a:latin typeface="Arial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DDDCE97-5F01-41AF-81FC-A726C4838E7F}"/>
              </a:ext>
            </a:extLst>
          </p:cNvPr>
          <p:cNvSpPr/>
          <p:nvPr/>
        </p:nvSpPr>
        <p:spPr>
          <a:xfrm>
            <a:off x="947651" y="3123710"/>
            <a:ext cx="2356454" cy="1098457"/>
          </a:xfrm>
          <a:prstGeom prst="rect">
            <a:avLst/>
          </a:prstGeom>
          <a:solidFill>
            <a:schemeClr val="bg1"/>
          </a:solidFill>
          <a:ln w="38100">
            <a:solidFill>
              <a:srgbClr val="009DD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39" algn="r" defTabSz="457258" fontAlgn="ctr"/>
            <a:endParaRPr lang="en-US" sz="20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A0D39E-3296-4134-8C9B-7F13BAED1FAB}"/>
              </a:ext>
            </a:extLst>
          </p:cNvPr>
          <p:cNvSpPr txBox="1"/>
          <p:nvPr/>
        </p:nvSpPr>
        <p:spPr>
          <a:xfrm>
            <a:off x="2997121" y="3240433"/>
            <a:ext cx="8600753" cy="912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11" lvl="1" defTabSz="457258" fontAlgn="ctr"/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An outside in view of the customer to document</a:t>
            </a:r>
          </a:p>
          <a:p>
            <a:pPr marL="914469" lvl="2" defTabSz="457258" fontAlgn="ctr">
              <a:buFont typeface="Arial" panose="020B0604020202020204" pitchFamily="34" charset="0"/>
              <a:buChar char="•"/>
            </a:pPr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Trends affecting the customer</a:t>
            </a:r>
          </a:p>
          <a:p>
            <a:pPr marL="914469" lvl="2" defTabSz="457258" fontAlgn="ctr">
              <a:buFont typeface="Arial" panose="020B0604020202020204" pitchFamily="34" charset="0"/>
              <a:buChar char="•"/>
            </a:pPr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High level customer objectives</a:t>
            </a:r>
          </a:p>
          <a:p>
            <a:pPr marL="914469" lvl="2" defTabSz="457258" fontAlgn="ctr">
              <a:buFont typeface="Arial" panose="020B0604020202020204" pitchFamily="34" charset="0"/>
              <a:buChar char="•"/>
            </a:pPr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Opportunities they may be missing (initial hypothesis of a reframe)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C41417-7011-45E7-A856-67E6315015B1}"/>
              </a:ext>
            </a:extLst>
          </p:cNvPr>
          <p:cNvSpPr txBox="1"/>
          <p:nvPr/>
        </p:nvSpPr>
        <p:spPr>
          <a:xfrm>
            <a:off x="1914313" y="3376587"/>
            <a:ext cx="1447981" cy="60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58"/>
            <a:r>
              <a:rPr lang="en-US" sz="1667" b="1" dirty="0">
                <a:solidFill>
                  <a:prstClr val="black"/>
                </a:solidFill>
                <a:latin typeface="Calibri" panose="020F0502020204030204" pitchFamily="34" charset="0"/>
              </a:rPr>
              <a:t>3x3-like section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010B5BC-02AF-403E-8B06-3261B989EF32}"/>
              </a:ext>
            </a:extLst>
          </p:cNvPr>
          <p:cNvSpPr/>
          <p:nvPr/>
        </p:nvSpPr>
        <p:spPr>
          <a:xfrm>
            <a:off x="3362294" y="4271135"/>
            <a:ext cx="8280517" cy="1104912"/>
          </a:xfrm>
          <a:prstGeom prst="rect">
            <a:avLst/>
          </a:prstGeom>
          <a:solidFill>
            <a:schemeClr val="bg1"/>
          </a:solidFill>
          <a:ln>
            <a:solidFill>
              <a:srgbClr val="009DD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58"/>
            <a:endParaRPr lang="en-US" sz="1833">
              <a:solidFill>
                <a:prstClr val="white"/>
              </a:solidFill>
              <a:latin typeface="Arial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5B619B8-BF5E-41E0-A292-408FA20E2D8C}"/>
              </a:ext>
            </a:extLst>
          </p:cNvPr>
          <p:cNvSpPr/>
          <p:nvPr/>
        </p:nvSpPr>
        <p:spPr>
          <a:xfrm>
            <a:off x="947651" y="4274686"/>
            <a:ext cx="2356454" cy="1098457"/>
          </a:xfrm>
          <a:prstGeom prst="rect">
            <a:avLst/>
          </a:prstGeom>
          <a:solidFill>
            <a:schemeClr val="bg1"/>
          </a:solidFill>
          <a:ln w="38100">
            <a:solidFill>
              <a:srgbClr val="009DD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39" algn="r" defTabSz="457258" fontAlgn="ctr"/>
            <a:endParaRPr lang="en-US" sz="20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D5B5AE-0870-4C6C-B2EB-5890799BB35D}"/>
              </a:ext>
            </a:extLst>
          </p:cNvPr>
          <p:cNvSpPr txBox="1"/>
          <p:nvPr/>
        </p:nvSpPr>
        <p:spPr>
          <a:xfrm>
            <a:off x="3200400" y="4656909"/>
            <a:ext cx="8397475" cy="297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39" defTabSz="457258" fontAlgn="ctr"/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Identify the key projects/products/services that will be delivered that align with the opportunities 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7044AC6-DDD1-458A-A4BF-F3189C9D4C43}"/>
              </a:ext>
            </a:extLst>
          </p:cNvPr>
          <p:cNvSpPr txBox="1"/>
          <p:nvPr/>
        </p:nvSpPr>
        <p:spPr>
          <a:xfrm>
            <a:off x="1914313" y="4635416"/>
            <a:ext cx="1447981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58"/>
            <a:r>
              <a:rPr lang="en-US" sz="1667" b="1" dirty="0">
                <a:solidFill>
                  <a:prstClr val="black"/>
                </a:solidFill>
                <a:latin typeface="Calibri" panose="020F0502020204030204" pitchFamily="34" charset="0"/>
              </a:rPr>
              <a:t>Projects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E9348D2-1760-4DC8-8830-9AD4F33943EF}"/>
              </a:ext>
            </a:extLst>
          </p:cNvPr>
          <p:cNvSpPr/>
          <p:nvPr/>
        </p:nvSpPr>
        <p:spPr>
          <a:xfrm>
            <a:off x="3362294" y="5442054"/>
            <a:ext cx="8280517" cy="1104912"/>
          </a:xfrm>
          <a:prstGeom prst="rect">
            <a:avLst/>
          </a:prstGeom>
          <a:solidFill>
            <a:schemeClr val="bg1"/>
          </a:solidFill>
          <a:ln>
            <a:solidFill>
              <a:srgbClr val="009DD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58"/>
            <a:endParaRPr lang="en-US" sz="1833">
              <a:solidFill>
                <a:prstClr val="white"/>
              </a:solidFill>
              <a:latin typeface="Arial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00B0408-D5ED-45BD-8C52-F3A509BADCDD}"/>
              </a:ext>
            </a:extLst>
          </p:cNvPr>
          <p:cNvSpPr/>
          <p:nvPr/>
        </p:nvSpPr>
        <p:spPr>
          <a:xfrm>
            <a:off x="947651" y="5445605"/>
            <a:ext cx="2356454" cy="1098457"/>
          </a:xfrm>
          <a:prstGeom prst="rect">
            <a:avLst/>
          </a:prstGeom>
          <a:solidFill>
            <a:schemeClr val="bg1"/>
          </a:solidFill>
          <a:ln w="38100">
            <a:solidFill>
              <a:srgbClr val="009DD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39" algn="r" defTabSz="457258" fontAlgn="ctr"/>
            <a:endParaRPr lang="en-US" sz="20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441D500-D4F3-43A7-9E86-996B000C0981}"/>
              </a:ext>
            </a:extLst>
          </p:cNvPr>
          <p:cNvSpPr txBox="1"/>
          <p:nvPr/>
        </p:nvSpPr>
        <p:spPr>
          <a:xfrm>
            <a:off x="2997120" y="5758916"/>
            <a:ext cx="8600753" cy="502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5326" lvl="1" indent="-238115" defTabSz="457258" fontAlgn="ctr">
              <a:buFont typeface="Arial" panose="020B0604020202020204" pitchFamily="34" charset="0"/>
              <a:buChar char="•"/>
            </a:pPr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Communication of documented value delivery from the projects/initiatives</a:t>
            </a:r>
          </a:p>
          <a:p>
            <a:pPr marL="695326" lvl="1" indent="-238115" defTabSz="457258" fontAlgn="ctr">
              <a:buFont typeface="Arial" panose="020B0604020202020204" pitchFamily="34" charset="0"/>
              <a:buChar char="•"/>
            </a:pPr>
            <a:r>
              <a:rPr lang="en-US" sz="1333" dirty="0">
                <a:solidFill>
                  <a:prstClr val="black"/>
                </a:solidFill>
                <a:latin typeface="Calibri" panose="020F0502020204030204" pitchFamily="34" charset="0"/>
              </a:rPr>
              <a:t>A plan to share that value with the customer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1C949B0-EE2A-474F-AB33-A1BC4A33112C}"/>
              </a:ext>
            </a:extLst>
          </p:cNvPr>
          <p:cNvSpPr txBox="1"/>
          <p:nvPr/>
        </p:nvSpPr>
        <p:spPr>
          <a:xfrm>
            <a:off x="1914313" y="5711653"/>
            <a:ext cx="1447981" cy="60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58"/>
            <a:r>
              <a:rPr lang="en-US" sz="1667" b="1" dirty="0">
                <a:solidFill>
                  <a:prstClr val="black"/>
                </a:solidFill>
                <a:latin typeface="Calibri" panose="020F0502020204030204" pitchFamily="34" charset="0"/>
              </a:rPr>
              <a:t>Documented Value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65ED68A9-1E9F-4F79-AFFC-E69EE8BA04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36" y="2207346"/>
            <a:ext cx="740687" cy="597881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2DE5363-C581-48E9-B481-4982D0157B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6872" y="3388683"/>
            <a:ext cx="554373" cy="56123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59AE406-3E34-4D5B-BE16-7D217C7C5C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1492" y="4572108"/>
            <a:ext cx="537658" cy="55042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625AB083-6E31-4D71-AB32-8777BC85FB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71299" y="5621830"/>
            <a:ext cx="691153" cy="67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472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65A08-693B-4351-81F5-5DD2D70E5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6BCF8-45D6-4118-B815-ABA1DE586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333" y="1098378"/>
            <a:ext cx="11092478" cy="4917496"/>
          </a:xfrm>
        </p:spPr>
        <p:txBody>
          <a:bodyPr/>
          <a:lstStyle/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Start Implementing immediately so that you receive the full benefit of Account Planning in 2021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Take recording, and materials  and work review with your team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Accelerate Graduates – review Phase 5 materials with your team again!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Schedule internal QBR review sessions for each of the Account Plans and measure results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Use your BC/BDS team </a:t>
            </a:r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to help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50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8F093-1279-4809-A8A0-3E482B213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First Source Account Plan Requirement +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42F67-5772-48A3-A4AA-D5634F95D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329531"/>
            <a:ext cx="11092478" cy="491749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Requirement</a:t>
            </a:r>
            <a:r>
              <a:rPr lang="en-US" dirty="0"/>
              <a:t>: Account Plans completed for 5 most strategic accounts, leveraging BC/BDS for support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Rollout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FB48F0-A274-46FA-AF87-7CE0FC878D18}"/>
              </a:ext>
            </a:extLst>
          </p:cNvPr>
          <p:cNvSpPr txBox="1"/>
          <p:nvPr/>
        </p:nvSpPr>
        <p:spPr>
          <a:xfrm>
            <a:off x="4646342" y="3396298"/>
            <a:ext cx="4386149" cy="2785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38115" indent="-238115" defTabSz="761970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1667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Account planning process expectations </a:t>
            </a:r>
          </a:p>
          <a:p>
            <a:pPr marL="238115" indent="-238115" defTabSz="761970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1667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Minimum requirements for an Account Plan template if you have one of your own </a:t>
            </a:r>
          </a:p>
          <a:p>
            <a:pPr marL="238115" indent="-238115" defTabSz="761970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1667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Chevron recommended account plan template and how to complete it</a:t>
            </a:r>
          </a:p>
          <a:p>
            <a:pPr marL="238115" indent="-238115" defTabSz="761970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1667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What "good" and "not so good" looks like </a:t>
            </a:r>
          </a:p>
          <a:p>
            <a:pPr marL="238115" indent="-238115" defTabSz="761970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1667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Risks and Mitigations</a:t>
            </a:r>
          </a:p>
          <a:p>
            <a:pPr marL="238115" indent="-238115" defTabSz="761970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en-US" sz="1667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Recording completion for First Source tracking purposes</a:t>
            </a:r>
            <a:endParaRPr lang="en-US" altLang="en-US" sz="1667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F0DD59-2C7C-403E-A974-D206271F3F32}"/>
              </a:ext>
            </a:extLst>
          </p:cNvPr>
          <p:cNvSpPr txBox="1"/>
          <p:nvPr/>
        </p:nvSpPr>
        <p:spPr>
          <a:xfrm>
            <a:off x="2447315" y="2375638"/>
            <a:ext cx="6096000" cy="1631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619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67" b="1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How:</a:t>
            </a:r>
          </a:p>
          <a:p>
            <a:pPr defTabSz="7619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67" b="1" dirty="0">
              <a:solidFill>
                <a:prstClr val="black"/>
              </a:solidFill>
              <a:latin typeface="Arial"/>
              <a:cs typeface="Segoe UI" panose="020B0502040204020203" pitchFamily="34" charset="0"/>
            </a:endParaRPr>
          </a:p>
          <a:p>
            <a:pPr defTabSz="7619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67" b="1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When:</a:t>
            </a:r>
          </a:p>
          <a:p>
            <a:pPr defTabSz="7619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67" b="1" dirty="0">
              <a:solidFill>
                <a:prstClr val="black"/>
              </a:solidFill>
              <a:latin typeface="Arial"/>
              <a:cs typeface="Segoe UI" panose="020B0502040204020203" pitchFamily="34" charset="0"/>
            </a:endParaRPr>
          </a:p>
          <a:p>
            <a:pPr defTabSz="7619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67" b="1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What’s covered: </a:t>
            </a:r>
          </a:p>
          <a:p>
            <a:pPr defTabSz="7619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67" b="1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  </a:t>
            </a:r>
            <a:endParaRPr lang="en-US" altLang="en-US" sz="1667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C9599F-AA83-404C-B592-81115098F706}"/>
              </a:ext>
            </a:extLst>
          </p:cNvPr>
          <p:cNvSpPr txBox="1"/>
          <p:nvPr/>
        </p:nvSpPr>
        <p:spPr>
          <a:xfrm>
            <a:off x="4646342" y="2857368"/>
            <a:ext cx="1988634" cy="348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58"/>
            <a:r>
              <a:rPr lang="en-US" altLang="en-US" sz="1667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Mar 12, 2021</a:t>
            </a:r>
            <a:endParaRPr lang="en-US" sz="1667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4DACC6F-E976-4DDA-A61A-B95BFE2D7351}"/>
              </a:ext>
            </a:extLst>
          </p:cNvPr>
          <p:cNvSpPr txBox="1"/>
          <p:nvPr/>
        </p:nvSpPr>
        <p:spPr>
          <a:xfrm>
            <a:off x="4646342" y="2375637"/>
            <a:ext cx="4098073" cy="348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58"/>
            <a:r>
              <a:rPr lang="en-US" altLang="en-US" sz="1667" dirty="0">
                <a:solidFill>
                  <a:prstClr val="black"/>
                </a:solidFill>
                <a:latin typeface="Arial"/>
                <a:cs typeface="Segoe UI" panose="020B0502040204020203" pitchFamily="34" charset="0"/>
              </a:rPr>
              <a:t>Training Webinar and BC/BDS Support</a:t>
            </a:r>
            <a:endParaRPr lang="en-US" sz="1667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3117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670E8-A33B-4BA0-8FE1-34AB8828C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Roles + Responsibilities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99999D55-FF74-425A-8934-9728F026BE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9976284"/>
              </p:ext>
            </p:extLst>
          </p:nvPr>
        </p:nvGraphicFramePr>
        <p:xfrm>
          <a:off x="548640" y="869778"/>
          <a:ext cx="11092656" cy="5207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9833">
                  <a:extLst>
                    <a:ext uri="{9D8B030D-6E8A-4147-A177-3AD203B41FA5}">
                      <a16:colId xmlns:a16="http://schemas.microsoft.com/office/drawing/2014/main" val="1679749708"/>
                    </a:ext>
                  </a:extLst>
                </a:gridCol>
                <a:gridCol w="8192823">
                  <a:extLst>
                    <a:ext uri="{9D8B030D-6E8A-4147-A177-3AD203B41FA5}">
                      <a16:colId xmlns:a16="http://schemas.microsoft.com/office/drawing/2014/main" val="3657475380"/>
                    </a:ext>
                  </a:extLst>
                </a:gridCol>
              </a:tblGrid>
              <a:tr h="324889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Role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Responsibility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3489172708"/>
                  </a:ext>
                </a:extLst>
              </a:tr>
              <a:tr h="1064832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LM Sales Manager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Ensures account segmentation is properly applied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Coaches' seller in the development of the account plan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Follows up with seller to ensure plan is being executed and helps adjust the plan as necessary during coaching calls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620056325"/>
                  </a:ext>
                </a:extLst>
              </a:tr>
              <a:tr h="1786892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LM Seller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Assigns accounts to the appropriate segment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Completes draft of account plan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Review with internal stakeholders – leadership team – for review and updates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Delivers value through projects, products, services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Adjusts plan as necessary through the year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Documents value delivery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Communicates value delivered through routine business reviews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897117272"/>
                  </a:ext>
                </a:extLst>
              </a:tr>
              <a:tr h="2030559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Chevron BC/BDS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Coaches LM team in the development of the account plan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Supports LM seller in: </a:t>
                      </a:r>
                    </a:p>
                    <a:p>
                      <a:pPr marL="1005931" lvl="1" indent="-457200">
                        <a:buFont typeface="Courier New" panose="02070309020205020404" pitchFamily="49" charset="0"/>
                        <a:buChar char="o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Delivering value through projects, products, services</a:t>
                      </a:r>
                    </a:p>
                    <a:p>
                      <a:pPr marL="1005931" lvl="1" indent="-457200">
                        <a:buFont typeface="Courier New" panose="02070309020205020404" pitchFamily="49" charset="0"/>
                        <a:buChar char="o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Adjusting plan as necessary through the year</a:t>
                      </a:r>
                    </a:p>
                    <a:p>
                      <a:pPr marL="1005931" lvl="1" indent="-457200">
                        <a:buFont typeface="Courier New" panose="02070309020205020404" pitchFamily="49" charset="0"/>
                        <a:buChar char="o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Documenting value delivery</a:t>
                      </a:r>
                    </a:p>
                    <a:p>
                      <a:pPr marL="1005931" lvl="1" indent="-457200">
                        <a:buFont typeface="Courier New" panose="02070309020205020404" pitchFamily="49" charset="0"/>
                        <a:buChar char="o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Communicating value delivered through routine business reviews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Ensures an account plan is complete for top 5 strategic accounts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Ensures a business review is conducted for the top 5 accounts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2496347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6733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8F8BD-0C76-42E7-BEF0-F1436BC4A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240270"/>
            <a:ext cx="11094171" cy="858108"/>
          </a:xfrm>
        </p:spPr>
        <p:txBody>
          <a:bodyPr vert="horz" lIns="0" tIns="54873" rIns="0" bIns="54873" rtlCol="0" anchor="t">
            <a:normAutofit/>
          </a:bodyPr>
          <a:lstStyle/>
          <a:p>
            <a:r>
              <a:rPr lang="en-US" sz="3200" b="1" kern="1200" dirty="0">
                <a:latin typeface="Calibri" panose="020F0502020204030204" pitchFamily="34" charset="0"/>
                <a:cs typeface="Calibri" panose="020F0502020204030204" pitchFamily="34" charset="0"/>
              </a:rPr>
              <a:t>Guiding Principles – Why Care About Account Planning?</a:t>
            </a:r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AF502D2A-1423-439D-9EAE-1EA5678B6A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5"/>
          <a:stretch/>
        </p:blipFill>
        <p:spPr bwMode="auto">
          <a:xfrm>
            <a:off x="825060" y="1886032"/>
            <a:ext cx="5384800" cy="380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28FA851-70B3-4295-A147-C434CEBA51AD}"/>
              </a:ext>
            </a:extLst>
          </p:cNvPr>
          <p:cNvSpPr txBox="1"/>
          <p:nvPr/>
        </p:nvSpPr>
        <p:spPr>
          <a:xfrm>
            <a:off x="6258011" y="1329134"/>
            <a:ext cx="5384800" cy="491808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defTabSz="457258">
              <a:spcBef>
                <a:spcPts val="500"/>
              </a:spcBef>
              <a:buFont typeface="Arial"/>
            </a:pPr>
            <a:endParaRPr lang="en-US" sz="2000" b="1" dirty="0"/>
          </a:p>
          <a:p>
            <a:pPr defTabSz="457258">
              <a:spcBef>
                <a:spcPts val="500"/>
              </a:spcBef>
              <a:buFont typeface="Arial"/>
            </a:pPr>
            <a:endParaRPr lang="en-US" sz="2000" b="1" dirty="0"/>
          </a:p>
          <a:p>
            <a:pPr defTabSz="457258">
              <a:spcBef>
                <a:spcPts val="500"/>
              </a:spcBef>
              <a:buFont typeface="Arial"/>
            </a:pPr>
            <a:endParaRPr lang="en-US" sz="2000" b="1" dirty="0"/>
          </a:p>
          <a:p>
            <a:pPr defTabSz="457258">
              <a:spcBef>
                <a:spcPts val="500"/>
              </a:spcBef>
              <a:buFont typeface="Arial"/>
            </a:pPr>
            <a:endParaRPr lang="en-US" sz="2000" b="1" dirty="0"/>
          </a:p>
          <a:p>
            <a:pPr defTabSz="457258">
              <a:spcBef>
                <a:spcPts val="500"/>
              </a:spcBef>
              <a:buFont typeface="Arial"/>
            </a:pPr>
            <a:endParaRPr lang="en-US" sz="2000" b="1" dirty="0"/>
          </a:p>
          <a:p>
            <a:pPr defTabSz="457258">
              <a:spcBef>
                <a:spcPts val="500"/>
              </a:spcBef>
              <a:buFont typeface="Arial"/>
            </a:pPr>
            <a:endParaRPr lang="en-US" sz="2000" b="1" dirty="0"/>
          </a:p>
          <a:p>
            <a:pPr algn="ctr" defTabSz="457258">
              <a:spcBef>
                <a:spcPts val="500"/>
              </a:spcBef>
              <a:buFont typeface="Arial"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Without</a:t>
            </a:r>
            <a:r>
              <a:rPr lang="en-US" sz="2400" b="1" dirty="0"/>
              <a:t> it we are “Running in Place”</a:t>
            </a:r>
          </a:p>
        </p:txBody>
      </p:sp>
    </p:spTree>
    <p:extLst>
      <p:ext uri="{BB962C8B-B14F-4D97-AF65-F5344CB8AC3E}">
        <p14:creationId xmlns:p14="http://schemas.microsoft.com/office/powerpoint/2010/main" val="2795321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8F8BD-0C76-42E7-BEF0-F1436BC4A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240270"/>
            <a:ext cx="11094171" cy="858108"/>
          </a:xfrm>
        </p:spPr>
        <p:txBody>
          <a:bodyPr anchor="t">
            <a:norm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Guiding Principles – Why Care about Account Planning?</a:t>
            </a:r>
          </a:p>
        </p:txBody>
      </p:sp>
      <p:pic>
        <p:nvPicPr>
          <p:cNvPr id="2051" name="Content Placeholder 5">
            <a:extLst>
              <a:ext uri="{FF2B5EF4-FFF2-40B4-BE49-F238E27FC236}">
                <a16:creationId xmlns:a16="http://schemas.microsoft.com/office/drawing/2014/main" id="{61F914A9-CA79-45F5-B214-4709B3C8B88B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640" y="1580408"/>
            <a:ext cx="5384800" cy="4415535"/>
          </a:xfrm>
          <a:prstGeom prst="rect">
            <a:avLst/>
          </a:prstGeom>
          <a:solidFill>
            <a:srgbClr val="FFFFFF"/>
          </a:solidFill>
          <a:ln w="9525">
            <a:solidFill>
              <a:srgbClr val="1F497D"/>
            </a:solidFill>
            <a:miter lim="800000"/>
            <a:headEnd/>
            <a:tailEnd/>
          </a:ln>
        </p:spPr>
      </p:pic>
      <p:pic>
        <p:nvPicPr>
          <p:cNvPr id="2050" name="Content Placeholder 4">
            <a:extLst>
              <a:ext uri="{FF2B5EF4-FFF2-40B4-BE49-F238E27FC236}">
                <a16:creationId xmlns:a16="http://schemas.microsoft.com/office/drawing/2014/main" id="{FF61D194-1E6F-4E41-8876-E08D5C6FA25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8011" y="1614063"/>
            <a:ext cx="5384800" cy="4348224"/>
          </a:xfrm>
          <a:prstGeom prst="rect">
            <a:avLst/>
          </a:prstGeom>
          <a:solidFill>
            <a:srgbClr val="FFFFFF"/>
          </a:solidFill>
          <a:ln w="9525">
            <a:solidFill>
              <a:srgbClr val="1F497D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85870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C79A9-FB91-4140-9F76-6651A5BF6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Common Pitfalls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4E69B-B773-45E4-9106-612D8D822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Account Plans are not documented in one place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Account Plan not reviewed once created and/or is not active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Sellers are stuck as “Relationship Sellers” heavily reliant on their one primary contact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We already do this!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Busy sellers take a “No news is good news” approach to account Management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 “route selling” mentality rather than strategic territory management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Compensation Plans and Cultures that reward Hunting over Retention and Growth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Limited definition of retention. IE Volume vs Margin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478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836B8D5-23FB-480A-A1E1-0F4CAAB6CEDD}"/>
              </a:ext>
            </a:extLst>
          </p:cNvPr>
          <p:cNvSpPr/>
          <p:nvPr/>
        </p:nvSpPr>
        <p:spPr>
          <a:xfrm>
            <a:off x="8605518" y="804507"/>
            <a:ext cx="3064866" cy="2518242"/>
          </a:xfrm>
          <a:custGeom>
            <a:avLst/>
            <a:gdLst>
              <a:gd name="connsiteX0" fmla="*/ 0 w 2167466"/>
              <a:gd name="connsiteY0" fmla="*/ 361252 h 2167466"/>
              <a:gd name="connsiteX1" fmla="*/ 361252 w 2167466"/>
              <a:gd name="connsiteY1" fmla="*/ 0 h 2167466"/>
              <a:gd name="connsiteX2" fmla="*/ 1806214 w 2167466"/>
              <a:gd name="connsiteY2" fmla="*/ 0 h 2167466"/>
              <a:gd name="connsiteX3" fmla="*/ 2167466 w 2167466"/>
              <a:gd name="connsiteY3" fmla="*/ 361252 h 2167466"/>
              <a:gd name="connsiteX4" fmla="*/ 2167466 w 2167466"/>
              <a:gd name="connsiteY4" fmla="*/ 1806214 h 2167466"/>
              <a:gd name="connsiteX5" fmla="*/ 1806214 w 2167466"/>
              <a:gd name="connsiteY5" fmla="*/ 2167466 h 2167466"/>
              <a:gd name="connsiteX6" fmla="*/ 361252 w 2167466"/>
              <a:gd name="connsiteY6" fmla="*/ 2167466 h 2167466"/>
              <a:gd name="connsiteX7" fmla="*/ 0 w 2167466"/>
              <a:gd name="connsiteY7" fmla="*/ 1806214 h 2167466"/>
              <a:gd name="connsiteX8" fmla="*/ 0 w 2167466"/>
              <a:gd name="connsiteY8" fmla="*/ 361252 h 2167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7466" h="2167466">
                <a:moveTo>
                  <a:pt x="0" y="361252"/>
                </a:moveTo>
                <a:cubicBezTo>
                  <a:pt x="0" y="161738"/>
                  <a:pt x="161738" y="0"/>
                  <a:pt x="361252" y="0"/>
                </a:cubicBezTo>
                <a:lnTo>
                  <a:pt x="1806214" y="0"/>
                </a:lnTo>
                <a:cubicBezTo>
                  <a:pt x="2005728" y="0"/>
                  <a:pt x="2167466" y="161738"/>
                  <a:pt x="2167466" y="361252"/>
                </a:cubicBezTo>
                <a:lnTo>
                  <a:pt x="2167466" y="1806214"/>
                </a:lnTo>
                <a:cubicBezTo>
                  <a:pt x="2167466" y="2005728"/>
                  <a:pt x="2005728" y="2167466"/>
                  <a:pt x="1806214" y="2167466"/>
                </a:cubicBezTo>
                <a:lnTo>
                  <a:pt x="361252" y="2167466"/>
                </a:lnTo>
                <a:cubicBezTo>
                  <a:pt x="161738" y="2167466"/>
                  <a:pt x="0" y="2005728"/>
                  <a:pt x="0" y="1806214"/>
                </a:cubicBezTo>
                <a:lnTo>
                  <a:pt x="0" y="361252"/>
                </a:ln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201057" tIns="201057" rIns="201057" bIns="201057" numCol="1" spcCol="1270" anchor="ctr" anchorCtr="0">
            <a:noAutofit/>
          </a:bodyPr>
          <a:lstStyle/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QBR + AP updates</a:t>
            </a:r>
          </a:p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Align business initiatives with your solutions</a:t>
            </a:r>
          </a:p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Teach new insights</a:t>
            </a:r>
          </a:p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Document and share ROI</a:t>
            </a:r>
          </a:p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Expand contact base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5D60753E-ACDF-46B3-B499-82F7C9DDD96A}"/>
              </a:ext>
            </a:extLst>
          </p:cNvPr>
          <p:cNvSpPr/>
          <p:nvPr/>
        </p:nvSpPr>
        <p:spPr>
          <a:xfrm>
            <a:off x="8805333" y="3691312"/>
            <a:ext cx="2735868" cy="2167466"/>
          </a:xfrm>
          <a:custGeom>
            <a:avLst/>
            <a:gdLst>
              <a:gd name="connsiteX0" fmla="*/ 0 w 2167466"/>
              <a:gd name="connsiteY0" fmla="*/ 361252 h 2167466"/>
              <a:gd name="connsiteX1" fmla="*/ 361252 w 2167466"/>
              <a:gd name="connsiteY1" fmla="*/ 0 h 2167466"/>
              <a:gd name="connsiteX2" fmla="*/ 1806214 w 2167466"/>
              <a:gd name="connsiteY2" fmla="*/ 0 h 2167466"/>
              <a:gd name="connsiteX3" fmla="*/ 2167466 w 2167466"/>
              <a:gd name="connsiteY3" fmla="*/ 361252 h 2167466"/>
              <a:gd name="connsiteX4" fmla="*/ 2167466 w 2167466"/>
              <a:gd name="connsiteY4" fmla="*/ 1806214 h 2167466"/>
              <a:gd name="connsiteX5" fmla="*/ 1806214 w 2167466"/>
              <a:gd name="connsiteY5" fmla="*/ 2167466 h 2167466"/>
              <a:gd name="connsiteX6" fmla="*/ 361252 w 2167466"/>
              <a:gd name="connsiteY6" fmla="*/ 2167466 h 2167466"/>
              <a:gd name="connsiteX7" fmla="*/ 0 w 2167466"/>
              <a:gd name="connsiteY7" fmla="*/ 1806214 h 2167466"/>
              <a:gd name="connsiteX8" fmla="*/ 0 w 2167466"/>
              <a:gd name="connsiteY8" fmla="*/ 361252 h 2167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7466" h="2167466">
                <a:moveTo>
                  <a:pt x="0" y="361252"/>
                </a:moveTo>
                <a:cubicBezTo>
                  <a:pt x="0" y="161738"/>
                  <a:pt x="161738" y="0"/>
                  <a:pt x="361252" y="0"/>
                </a:cubicBezTo>
                <a:lnTo>
                  <a:pt x="1806214" y="0"/>
                </a:lnTo>
                <a:cubicBezTo>
                  <a:pt x="2005728" y="0"/>
                  <a:pt x="2167466" y="161738"/>
                  <a:pt x="2167466" y="361252"/>
                </a:cubicBezTo>
                <a:lnTo>
                  <a:pt x="2167466" y="1806214"/>
                </a:lnTo>
                <a:cubicBezTo>
                  <a:pt x="2167466" y="2005728"/>
                  <a:pt x="2005728" y="2167466"/>
                  <a:pt x="1806214" y="2167466"/>
                </a:cubicBezTo>
                <a:lnTo>
                  <a:pt x="361252" y="2167466"/>
                </a:lnTo>
                <a:cubicBezTo>
                  <a:pt x="161738" y="2167466"/>
                  <a:pt x="0" y="2005728"/>
                  <a:pt x="0" y="1806214"/>
                </a:cubicBezTo>
                <a:lnTo>
                  <a:pt x="0" y="361252"/>
                </a:ln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201057" tIns="201057" rIns="201057" bIns="201057" numCol="1" spcCol="1270" anchor="ctr" anchorCtr="0">
            <a:noAutofit/>
          </a:bodyPr>
          <a:lstStyle/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Build your organizational chart</a:t>
            </a:r>
          </a:p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Introduce your own team members</a:t>
            </a:r>
          </a:p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Onboarding check in</a:t>
            </a:r>
          </a:p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Regular BIC an RBL to prove progress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117C22-DBD3-49C4-AA68-F560369FDA42}"/>
              </a:ext>
            </a:extLst>
          </p:cNvPr>
          <p:cNvSpPr/>
          <p:nvPr/>
        </p:nvSpPr>
        <p:spPr>
          <a:xfrm>
            <a:off x="2486825" y="5764119"/>
            <a:ext cx="9263641" cy="9785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Quad 21">
            <a:extLst>
              <a:ext uri="{FF2B5EF4-FFF2-40B4-BE49-F238E27FC236}">
                <a16:creationId xmlns:a16="http://schemas.microsoft.com/office/drawing/2014/main" id="{233B7FA4-B4C8-437E-9D6B-402E762F0176}"/>
              </a:ext>
            </a:extLst>
          </p:cNvPr>
          <p:cNvSpPr/>
          <p:nvPr/>
        </p:nvSpPr>
        <p:spPr>
          <a:xfrm>
            <a:off x="3386666" y="719666"/>
            <a:ext cx="5418667" cy="5418667"/>
          </a:xfrm>
          <a:prstGeom prst="quadArrow">
            <a:avLst>
              <a:gd name="adj1" fmla="val 2000"/>
              <a:gd name="adj2" fmla="val 4000"/>
              <a:gd name="adj3" fmla="val 5000"/>
            </a:avLst>
          </a:prstGeom>
          <a:solidFill>
            <a:sysClr val="windowText" lastClr="000000">
              <a:lumMod val="50000"/>
              <a:lumOff val="50000"/>
            </a:sysClr>
          </a:solidFill>
          <a:ln>
            <a:noFill/>
          </a:ln>
          <a:effectLst/>
        </p:spPr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D211A13-7BDE-413A-8FC8-3A35815AD7C7}"/>
              </a:ext>
            </a:extLst>
          </p:cNvPr>
          <p:cNvSpPr/>
          <p:nvPr/>
        </p:nvSpPr>
        <p:spPr>
          <a:xfrm>
            <a:off x="3738879" y="1071879"/>
            <a:ext cx="2167466" cy="2167466"/>
          </a:xfrm>
          <a:custGeom>
            <a:avLst/>
            <a:gdLst>
              <a:gd name="connsiteX0" fmla="*/ 0 w 2167466"/>
              <a:gd name="connsiteY0" fmla="*/ 361252 h 2167466"/>
              <a:gd name="connsiteX1" fmla="*/ 361252 w 2167466"/>
              <a:gd name="connsiteY1" fmla="*/ 0 h 2167466"/>
              <a:gd name="connsiteX2" fmla="*/ 1806214 w 2167466"/>
              <a:gd name="connsiteY2" fmla="*/ 0 h 2167466"/>
              <a:gd name="connsiteX3" fmla="*/ 2167466 w 2167466"/>
              <a:gd name="connsiteY3" fmla="*/ 361252 h 2167466"/>
              <a:gd name="connsiteX4" fmla="*/ 2167466 w 2167466"/>
              <a:gd name="connsiteY4" fmla="*/ 1806214 h 2167466"/>
              <a:gd name="connsiteX5" fmla="*/ 1806214 w 2167466"/>
              <a:gd name="connsiteY5" fmla="*/ 2167466 h 2167466"/>
              <a:gd name="connsiteX6" fmla="*/ 361252 w 2167466"/>
              <a:gd name="connsiteY6" fmla="*/ 2167466 h 2167466"/>
              <a:gd name="connsiteX7" fmla="*/ 0 w 2167466"/>
              <a:gd name="connsiteY7" fmla="*/ 1806214 h 2167466"/>
              <a:gd name="connsiteX8" fmla="*/ 0 w 2167466"/>
              <a:gd name="connsiteY8" fmla="*/ 361252 h 2167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7466" h="2167466">
                <a:moveTo>
                  <a:pt x="0" y="361252"/>
                </a:moveTo>
                <a:cubicBezTo>
                  <a:pt x="0" y="161738"/>
                  <a:pt x="161738" y="0"/>
                  <a:pt x="361252" y="0"/>
                </a:cubicBezTo>
                <a:lnTo>
                  <a:pt x="1806214" y="0"/>
                </a:lnTo>
                <a:cubicBezTo>
                  <a:pt x="2005728" y="0"/>
                  <a:pt x="2167466" y="161738"/>
                  <a:pt x="2167466" y="361252"/>
                </a:cubicBezTo>
                <a:lnTo>
                  <a:pt x="2167466" y="1806214"/>
                </a:lnTo>
                <a:cubicBezTo>
                  <a:pt x="2167466" y="2005728"/>
                  <a:pt x="2005728" y="2167466"/>
                  <a:pt x="1806214" y="2167466"/>
                </a:cubicBezTo>
                <a:lnTo>
                  <a:pt x="361252" y="2167466"/>
                </a:lnTo>
                <a:cubicBezTo>
                  <a:pt x="161738" y="2167466"/>
                  <a:pt x="0" y="2005728"/>
                  <a:pt x="0" y="1806214"/>
                </a:cubicBezTo>
                <a:lnTo>
                  <a:pt x="0" y="361252"/>
                </a:lnTo>
                <a:close/>
              </a:path>
            </a:pathLst>
          </a:custGeom>
          <a:gradFill rotWithShape="1">
            <a:gsLst>
              <a:gs pos="0">
                <a:srgbClr val="5B9BD5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5B9BD5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5B9BD5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</p:spPr>
        <p:txBody>
          <a:bodyPr spcFirstLastPara="0" vert="horz" wrap="square" lIns="201057" tIns="201057" rIns="201057" bIns="201057" numCol="1" spcCol="1270" anchor="ctr" anchorCtr="0">
            <a:noAutofit/>
          </a:bodyPr>
          <a:lstStyle/>
          <a:p>
            <a:pPr marL="0" marR="0" lvl="0" indent="0" algn="ctr" defTabSz="111125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Maintenance/Protect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5B4C7E43-0AEA-4E4C-B709-864F4A75AA3F}"/>
              </a:ext>
            </a:extLst>
          </p:cNvPr>
          <p:cNvSpPr/>
          <p:nvPr/>
        </p:nvSpPr>
        <p:spPr>
          <a:xfrm>
            <a:off x="6285653" y="1071879"/>
            <a:ext cx="2167466" cy="2167466"/>
          </a:xfrm>
          <a:custGeom>
            <a:avLst/>
            <a:gdLst>
              <a:gd name="connsiteX0" fmla="*/ 0 w 2167466"/>
              <a:gd name="connsiteY0" fmla="*/ 361252 h 2167466"/>
              <a:gd name="connsiteX1" fmla="*/ 361252 w 2167466"/>
              <a:gd name="connsiteY1" fmla="*/ 0 h 2167466"/>
              <a:gd name="connsiteX2" fmla="*/ 1806214 w 2167466"/>
              <a:gd name="connsiteY2" fmla="*/ 0 h 2167466"/>
              <a:gd name="connsiteX3" fmla="*/ 2167466 w 2167466"/>
              <a:gd name="connsiteY3" fmla="*/ 361252 h 2167466"/>
              <a:gd name="connsiteX4" fmla="*/ 2167466 w 2167466"/>
              <a:gd name="connsiteY4" fmla="*/ 1806214 h 2167466"/>
              <a:gd name="connsiteX5" fmla="*/ 1806214 w 2167466"/>
              <a:gd name="connsiteY5" fmla="*/ 2167466 h 2167466"/>
              <a:gd name="connsiteX6" fmla="*/ 361252 w 2167466"/>
              <a:gd name="connsiteY6" fmla="*/ 2167466 h 2167466"/>
              <a:gd name="connsiteX7" fmla="*/ 0 w 2167466"/>
              <a:gd name="connsiteY7" fmla="*/ 1806214 h 2167466"/>
              <a:gd name="connsiteX8" fmla="*/ 0 w 2167466"/>
              <a:gd name="connsiteY8" fmla="*/ 361252 h 2167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7466" h="2167466">
                <a:moveTo>
                  <a:pt x="0" y="361252"/>
                </a:moveTo>
                <a:cubicBezTo>
                  <a:pt x="0" y="161738"/>
                  <a:pt x="161738" y="0"/>
                  <a:pt x="361252" y="0"/>
                </a:cubicBezTo>
                <a:lnTo>
                  <a:pt x="1806214" y="0"/>
                </a:lnTo>
                <a:cubicBezTo>
                  <a:pt x="2005728" y="0"/>
                  <a:pt x="2167466" y="161738"/>
                  <a:pt x="2167466" y="361252"/>
                </a:cubicBezTo>
                <a:lnTo>
                  <a:pt x="2167466" y="1806214"/>
                </a:lnTo>
                <a:cubicBezTo>
                  <a:pt x="2167466" y="2005728"/>
                  <a:pt x="2005728" y="2167466"/>
                  <a:pt x="1806214" y="2167466"/>
                </a:cubicBezTo>
                <a:lnTo>
                  <a:pt x="361252" y="2167466"/>
                </a:lnTo>
                <a:cubicBezTo>
                  <a:pt x="161738" y="2167466"/>
                  <a:pt x="0" y="2005728"/>
                  <a:pt x="0" y="1806214"/>
                </a:cubicBezTo>
                <a:lnTo>
                  <a:pt x="0" y="361252"/>
                </a:lnTo>
                <a:close/>
              </a:path>
            </a:pathLst>
          </a:custGeom>
          <a:gradFill rotWithShape="1">
            <a:gsLst>
              <a:gs pos="0">
                <a:srgbClr val="5B9BD5">
                  <a:hueOff val="-2252848"/>
                  <a:satOff val="-5806"/>
                  <a:lumOff val="-3922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5B9BD5">
                  <a:hueOff val="-2252848"/>
                  <a:satOff val="-5806"/>
                  <a:lumOff val="-3922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5B9BD5">
                  <a:hueOff val="-2252848"/>
                  <a:satOff val="-5806"/>
                  <a:lumOff val="-3922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</p:spPr>
        <p:txBody>
          <a:bodyPr spcFirstLastPara="0" vert="horz" wrap="square" lIns="201057" tIns="201057" rIns="201057" bIns="201057" numCol="1" spcCol="1270" anchor="ctr" anchorCtr="0">
            <a:noAutofit/>
          </a:bodyPr>
          <a:lstStyle/>
          <a:p>
            <a:pPr marL="0" marR="0" lvl="0" indent="0" algn="ctr" defTabSz="111125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Key Account /High Growth</a:t>
            </a: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9C7914-7678-492F-A5F4-C2AD1EC310B5}"/>
              </a:ext>
            </a:extLst>
          </p:cNvPr>
          <p:cNvSpPr/>
          <p:nvPr/>
        </p:nvSpPr>
        <p:spPr>
          <a:xfrm>
            <a:off x="3738879" y="3618652"/>
            <a:ext cx="2167466" cy="2167466"/>
          </a:xfrm>
          <a:custGeom>
            <a:avLst/>
            <a:gdLst>
              <a:gd name="connsiteX0" fmla="*/ 0 w 2167466"/>
              <a:gd name="connsiteY0" fmla="*/ 361252 h 2167466"/>
              <a:gd name="connsiteX1" fmla="*/ 361252 w 2167466"/>
              <a:gd name="connsiteY1" fmla="*/ 0 h 2167466"/>
              <a:gd name="connsiteX2" fmla="*/ 1806214 w 2167466"/>
              <a:gd name="connsiteY2" fmla="*/ 0 h 2167466"/>
              <a:gd name="connsiteX3" fmla="*/ 2167466 w 2167466"/>
              <a:gd name="connsiteY3" fmla="*/ 361252 h 2167466"/>
              <a:gd name="connsiteX4" fmla="*/ 2167466 w 2167466"/>
              <a:gd name="connsiteY4" fmla="*/ 1806214 h 2167466"/>
              <a:gd name="connsiteX5" fmla="*/ 1806214 w 2167466"/>
              <a:gd name="connsiteY5" fmla="*/ 2167466 h 2167466"/>
              <a:gd name="connsiteX6" fmla="*/ 361252 w 2167466"/>
              <a:gd name="connsiteY6" fmla="*/ 2167466 h 2167466"/>
              <a:gd name="connsiteX7" fmla="*/ 0 w 2167466"/>
              <a:gd name="connsiteY7" fmla="*/ 1806214 h 2167466"/>
              <a:gd name="connsiteX8" fmla="*/ 0 w 2167466"/>
              <a:gd name="connsiteY8" fmla="*/ 361252 h 2167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7466" h="2167466">
                <a:moveTo>
                  <a:pt x="0" y="361252"/>
                </a:moveTo>
                <a:cubicBezTo>
                  <a:pt x="0" y="161738"/>
                  <a:pt x="161738" y="0"/>
                  <a:pt x="361252" y="0"/>
                </a:cubicBezTo>
                <a:lnTo>
                  <a:pt x="1806214" y="0"/>
                </a:lnTo>
                <a:cubicBezTo>
                  <a:pt x="2005728" y="0"/>
                  <a:pt x="2167466" y="161738"/>
                  <a:pt x="2167466" y="361252"/>
                </a:cubicBezTo>
                <a:lnTo>
                  <a:pt x="2167466" y="1806214"/>
                </a:lnTo>
                <a:cubicBezTo>
                  <a:pt x="2167466" y="2005728"/>
                  <a:pt x="2005728" y="2167466"/>
                  <a:pt x="1806214" y="2167466"/>
                </a:cubicBezTo>
                <a:lnTo>
                  <a:pt x="361252" y="2167466"/>
                </a:lnTo>
                <a:cubicBezTo>
                  <a:pt x="161738" y="2167466"/>
                  <a:pt x="0" y="2005728"/>
                  <a:pt x="0" y="1806214"/>
                </a:cubicBezTo>
                <a:lnTo>
                  <a:pt x="0" y="361252"/>
                </a:lnTo>
                <a:close/>
              </a:path>
            </a:pathLst>
          </a:custGeom>
          <a:gradFill rotWithShape="1">
            <a:gsLst>
              <a:gs pos="0">
                <a:srgbClr val="5B9BD5">
                  <a:hueOff val="-4505695"/>
                  <a:satOff val="-11613"/>
                  <a:lumOff val="-7843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5B9BD5">
                  <a:hueOff val="-4505695"/>
                  <a:satOff val="-11613"/>
                  <a:lumOff val="-7843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5B9BD5">
                  <a:hueOff val="-4505695"/>
                  <a:satOff val="-11613"/>
                  <a:lumOff val="-7843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</p:spPr>
        <p:txBody>
          <a:bodyPr spcFirstLastPara="0" vert="horz" wrap="square" lIns="201057" tIns="201057" rIns="201057" bIns="201057" numCol="1" spcCol="1270" anchor="ctr" anchorCtr="0">
            <a:noAutofit/>
          </a:bodyPr>
          <a:lstStyle/>
          <a:p>
            <a:pPr marL="0" marR="0" lvl="0" indent="0" algn="ctr" defTabSz="111125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Transactional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06DD360-260D-44C8-87CB-3A850CDA5E69}"/>
              </a:ext>
            </a:extLst>
          </p:cNvPr>
          <p:cNvSpPr/>
          <p:nvPr/>
        </p:nvSpPr>
        <p:spPr>
          <a:xfrm>
            <a:off x="6285653" y="3618652"/>
            <a:ext cx="2167466" cy="2167466"/>
          </a:xfrm>
          <a:custGeom>
            <a:avLst/>
            <a:gdLst>
              <a:gd name="connsiteX0" fmla="*/ 0 w 2167466"/>
              <a:gd name="connsiteY0" fmla="*/ 361252 h 2167466"/>
              <a:gd name="connsiteX1" fmla="*/ 361252 w 2167466"/>
              <a:gd name="connsiteY1" fmla="*/ 0 h 2167466"/>
              <a:gd name="connsiteX2" fmla="*/ 1806214 w 2167466"/>
              <a:gd name="connsiteY2" fmla="*/ 0 h 2167466"/>
              <a:gd name="connsiteX3" fmla="*/ 2167466 w 2167466"/>
              <a:gd name="connsiteY3" fmla="*/ 361252 h 2167466"/>
              <a:gd name="connsiteX4" fmla="*/ 2167466 w 2167466"/>
              <a:gd name="connsiteY4" fmla="*/ 1806214 h 2167466"/>
              <a:gd name="connsiteX5" fmla="*/ 1806214 w 2167466"/>
              <a:gd name="connsiteY5" fmla="*/ 2167466 h 2167466"/>
              <a:gd name="connsiteX6" fmla="*/ 361252 w 2167466"/>
              <a:gd name="connsiteY6" fmla="*/ 2167466 h 2167466"/>
              <a:gd name="connsiteX7" fmla="*/ 0 w 2167466"/>
              <a:gd name="connsiteY7" fmla="*/ 1806214 h 2167466"/>
              <a:gd name="connsiteX8" fmla="*/ 0 w 2167466"/>
              <a:gd name="connsiteY8" fmla="*/ 361252 h 2167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7466" h="2167466">
                <a:moveTo>
                  <a:pt x="0" y="361252"/>
                </a:moveTo>
                <a:cubicBezTo>
                  <a:pt x="0" y="161738"/>
                  <a:pt x="161738" y="0"/>
                  <a:pt x="361252" y="0"/>
                </a:cubicBezTo>
                <a:lnTo>
                  <a:pt x="1806214" y="0"/>
                </a:lnTo>
                <a:cubicBezTo>
                  <a:pt x="2005728" y="0"/>
                  <a:pt x="2167466" y="161738"/>
                  <a:pt x="2167466" y="361252"/>
                </a:cubicBezTo>
                <a:lnTo>
                  <a:pt x="2167466" y="1806214"/>
                </a:lnTo>
                <a:cubicBezTo>
                  <a:pt x="2167466" y="2005728"/>
                  <a:pt x="2005728" y="2167466"/>
                  <a:pt x="1806214" y="2167466"/>
                </a:cubicBezTo>
                <a:lnTo>
                  <a:pt x="361252" y="2167466"/>
                </a:lnTo>
                <a:cubicBezTo>
                  <a:pt x="161738" y="2167466"/>
                  <a:pt x="0" y="2005728"/>
                  <a:pt x="0" y="1806214"/>
                </a:cubicBezTo>
                <a:lnTo>
                  <a:pt x="0" y="361252"/>
                </a:lnTo>
                <a:close/>
              </a:path>
            </a:pathLst>
          </a:custGeom>
          <a:gradFill rotWithShape="1">
            <a:gsLst>
              <a:gs pos="0">
                <a:srgbClr val="5B9BD5">
                  <a:hueOff val="-6758543"/>
                  <a:satOff val="-17419"/>
                  <a:lumOff val="-11765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5B9BD5">
                  <a:hueOff val="-6758543"/>
                  <a:satOff val="-17419"/>
                  <a:lumOff val="-11765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5B9BD5">
                  <a:hueOff val="-6758543"/>
                  <a:satOff val="-17419"/>
                  <a:lumOff val="-11765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</p:spPr>
        <p:txBody>
          <a:bodyPr spcFirstLastPara="0" vert="horz" wrap="square" lIns="201057" tIns="201057" rIns="201057" bIns="201057" numCol="1" spcCol="1270" anchor="ctr" anchorCtr="0">
            <a:noAutofit/>
          </a:bodyPr>
          <a:lstStyle/>
          <a:p>
            <a:pPr marL="0" marR="0" lvl="0" indent="0" algn="ctr" defTabSz="111125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High Potential /Growth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E9EA5DE-CC76-47FE-A1AF-EED62C0BB67F}"/>
              </a:ext>
            </a:extLst>
          </p:cNvPr>
          <p:cNvSpPr txBox="1"/>
          <p:nvPr/>
        </p:nvSpPr>
        <p:spPr>
          <a:xfrm>
            <a:off x="4916680" y="282061"/>
            <a:ext cx="2358638" cy="442674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High Engagement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8544FA-937B-492C-A088-2B4DF1BD4A97}"/>
              </a:ext>
            </a:extLst>
          </p:cNvPr>
          <p:cNvSpPr txBox="1"/>
          <p:nvPr/>
        </p:nvSpPr>
        <p:spPr>
          <a:xfrm>
            <a:off x="4876573" y="6165428"/>
            <a:ext cx="2358638" cy="442674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Low Engagement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8645CF3-A03A-463C-B97A-6225FE5B18DF}"/>
              </a:ext>
            </a:extLst>
          </p:cNvPr>
          <p:cNvSpPr txBox="1"/>
          <p:nvPr/>
        </p:nvSpPr>
        <p:spPr>
          <a:xfrm>
            <a:off x="612013" y="3231782"/>
            <a:ext cx="2622863" cy="442674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Low Growth Potential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0CC0FA0-61D4-460F-8744-3D646129B3DF}"/>
              </a:ext>
            </a:extLst>
          </p:cNvPr>
          <p:cNvSpPr txBox="1"/>
          <p:nvPr/>
        </p:nvSpPr>
        <p:spPr>
          <a:xfrm>
            <a:off x="8957732" y="3239345"/>
            <a:ext cx="2622255" cy="442674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High Growth Potential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D366F19-0D71-4FE9-B890-7F95D7D3B5E0}"/>
              </a:ext>
            </a:extLst>
          </p:cNvPr>
          <p:cNvSpPr/>
          <p:nvPr/>
        </p:nvSpPr>
        <p:spPr>
          <a:xfrm>
            <a:off x="850612" y="3760824"/>
            <a:ext cx="2826146" cy="2167466"/>
          </a:xfrm>
          <a:custGeom>
            <a:avLst/>
            <a:gdLst>
              <a:gd name="connsiteX0" fmla="*/ 0 w 2167466"/>
              <a:gd name="connsiteY0" fmla="*/ 361252 h 2167466"/>
              <a:gd name="connsiteX1" fmla="*/ 361252 w 2167466"/>
              <a:gd name="connsiteY1" fmla="*/ 0 h 2167466"/>
              <a:gd name="connsiteX2" fmla="*/ 1806214 w 2167466"/>
              <a:gd name="connsiteY2" fmla="*/ 0 h 2167466"/>
              <a:gd name="connsiteX3" fmla="*/ 2167466 w 2167466"/>
              <a:gd name="connsiteY3" fmla="*/ 361252 h 2167466"/>
              <a:gd name="connsiteX4" fmla="*/ 2167466 w 2167466"/>
              <a:gd name="connsiteY4" fmla="*/ 1806214 h 2167466"/>
              <a:gd name="connsiteX5" fmla="*/ 1806214 w 2167466"/>
              <a:gd name="connsiteY5" fmla="*/ 2167466 h 2167466"/>
              <a:gd name="connsiteX6" fmla="*/ 361252 w 2167466"/>
              <a:gd name="connsiteY6" fmla="*/ 2167466 h 2167466"/>
              <a:gd name="connsiteX7" fmla="*/ 0 w 2167466"/>
              <a:gd name="connsiteY7" fmla="*/ 1806214 h 2167466"/>
              <a:gd name="connsiteX8" fmla="*/ 0 w 2167466"/>
              <a:gd name="connsiteY8" fmla="*/ 361252 h 2167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7466" h="2167466">
                <a:moveTo>
                  <a:pt x="0" y="361252"/>
                </a:moveTo>
                <a:cubicBezTo>
                  <a:pt x="0" y="161738"/>
                  <a:pt x="161738" y="0"/>
                  <a:pt x="361252" y="0"/>
                </a:cubicBezTo>
                <a:lnTo>
                  <a:pt x="1806214" y="0"/>
                </a:lnTo>
                <a:cubicBezTo>
                  <a:pt x="2005728" y="0"/>
                  <a:pt x="2167466" y="161738"/>
                  <a:pt x="2167466" y="361252"/>
                </a:cubicBezTo>
                <a:lnTo>
                  <a:pt x="2167466" y="1806214"/>
                </a:lnTo>
                <a:cubicBezTo>
                  <a:pt x="2167466" y="2005728"/>
                  <a:pt x="2005728" y="2167466"/>
                  <a:pt x="1806214" y="2167466"/>
                </a:cubicBezTo>
                <a:lnTo>
                  <a:pt x="361252" y="2167466"/>
                </a:lnTo>
                <a:cubicBezTo>
                  <a:pt x="161738" y="2167466"/>
                  <a:pt x="0" y="2005728"/>
                  <a:pt x="0" y="1806214"/>
                </a:cubicBezTo>
                <a:lnTo>
                  <a:pt x="0" y="361252"/>
                </a:ln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201057" tIns="201057" rIns="201057" bIns="201057" numCol="1" spcCol="1270" anchor="ctr" anchorCtr="0">
            <a:noAutofit/>
          </a:bodyPr>
          <a:lstStyle/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Virtual Selling</a:t>
            </a:r>
          </a:p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React professionally and timely</a:t>
            </a:r>
          </a:p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Use technology for communication</a:t>
            </a:r>
          </a:p>
          <a:p>
            <a:pPr marL="18288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Listen for expansion opportunities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BF3E0E81-388B-460E-88CD-305528EBD9C3}"/>
              </a:ext>
            </a:extLst>
          </p:cNvPr>
          <p:cNvSpPr/>
          <p:nvPr/>
        </p:nvSpPr>
        <p:spPr>
          <a:xfrm>
            <a:off x="850612" y="719666"/>
            <a:ext cx="2762358" cy="2492584"/>
          </a:xfrm>
          <a:custGeom>
            <a:avLst/>
            <a:gdLst>
              <a:gd name="connsiteX0" fmla="*/ 0 w 2167466"/>
              <a:gd name="connsiteY0" fmla="*/ 361252 h 2167466"/>
              <a:gd name="connsiteX1" fmla="*/ 361252 w 2167466"/>
              <a:gd name="connsiteY1" fmla="*/ 0 h 2167466"/>
              <a:gd name="connsiteX2" fmla="*/ 1806214 w 2167466"/>
              <a:gd name="connsiteY2" fmla="*/ 0 h 2167466"/>
              <a:gd name="connsiteX3" fmla="*/ 2167466 w 2167466"/>
              <a:gd name="connsiteY3" fmla="*/ 361252 h 2167466"/>
              <a:gd name="connsiteX4" fmla="*/ 2167466 w 2167466"/>
              <a:gd name="connsiteY4" fmla="*/ 1806214 h 2167466"/>
              <a:gd name="connsiteX5" fmla="*/ 1806214 w 2167466"/>
              <a:gd name="connsiteY5" fmla="*/ 2167466 h 2167466"/>
              <a:gd name="connsiteX6" fmla="*/ 361252 w 2167466"/>
              <a:gd name="connsiteY6" fmla="*/ 2167466 h 2167466"/>
              <a:gd name="connsiteX7" fmla="*/ 0 w 2167466"/>
              <a:gd name="connsiteY7" fmla="*/ 1806214 h 2167466"/>
              <a:gd name="connsiteX8" fmla="*/ 0 w 2167466"/>
              <a:gd name="connsiteY8" fmla="*/ 361252 h 2167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7466" h="2167466">
                <a:moveTo>
                  <a:pt x="0" y="361252"/>
                </a:moveTo>
                <a:cubicBezTo>
                  <a:pt x="0" y="161738"/>
                  <a:pt x="161738" y="0"/>
                  <a:pt x="361252" y="0"/>
                </a:cubicBezTo>
                <a:lnTo>
                  <a:pt x="1806214" y="0"/>
                </a:lnTo>
                <a:cubicBezTo>
                  <a:pt x="2005728" y="0"/>
                  <a:pt x="2167466" y="161738"/>
                  <a:pt x="2167466" y="361252"/>
                </a:cubicBezTo>
                <a:lnTo>
                  <a:pt x="2167466" y="1806214"/>
                </a:lnTo>
                <a:cubicBezTo>
                  <a:pt x="2167466" y="2005728"/>
                  <a:pt x="2005728" y="2167466"/>
                  <a:pt x="1806214" y="2167466"/>
                </a:cubicBezTo>
                <a:lnTo>
                  <a:pt x="361252" y="2167466"/>
                </a:lnTo>
                <a:cubicBezTo>
                  <a:pt x="161738" y="2167466"/>
                  <a:pt x="0" y="2005728"/>
                  <a:pt x="0" y="1806214"/>
                </a:cubicBezTo>
                <a:lnTo>
                  <a:pt x="0" y="361252"/>
                </a:ln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201057" tIns="201057" rIns="201057" bIns="201057" numCol="1" spcCol="1270" anchor="ctr" anchorCtr="0">
            <a:noAutofit/>
          </a:bodyPr>
          <a:lstStyle/>
          <a:p>
            <a:pPr marL="182880" lvl="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Document &amp; share ROI</a:t>
            </a:r>
          </a:p>
          <a:p>
            <a:pPr marL="182880" lvl="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Continually build new relationships</a:t>
            </a:r>
          </a:p>
          <a:p>
            <a:pPr marL="182880" lvl="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Consistently enhance existing relationships</a:t>
            </a:r>
          </a:p>
          <a:p>
            <a:pPr marL="182880" lvl="0" indent="-182880" defTabSz="111125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biz review a year</a:t>
            </a:r>
          </a:p>
        </p:txBody>
      </p:sp>
    </p:spTree>
    <p:extLst>
      <p:ext uri="{BB962C8B-B14F-4D97-AF65-F5344CB8AC3E}">
        <p14:creationId xmlns:p14="http://schemas.microsoft.com/office/powerpoint/2010/main" val="2124699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8461C-84A0-48EB-81BB-ADFEC5056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240270"/>
            <a:ext cx="11094171" cy="63091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Knowing the Stakeholders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FD49D03-1D96-4181-8664-E3DA2FDD11DF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37258454"/>
              </p:ext>
            </p:extLst>
          </p:nvPr>
        </p:nvGraphicFramePr>
        <p:xfrm>
          <a:off x="692147" y="1683744"/>
          <a:ext cx="10479740" cy="2600962"/>
        </p:xfrm>
        <a:graphic>
          <a:graphicData uri="http://schemas.openxmlformats.org/drawingml/2006/table">
            <a:tbl>
              <a:tblPr firstRow="1" firstCol="1" bandRow="1"/>
              <a:tblGrid>
                <a:gridCol w="1821521">
                  <a:extLst>
                    <a:ext uri="{9D8B030D-6E8A-4147-A177-3AD203B41FA5}">
                      <a16:colId xmlns:a16="http://schemas.microsoft.com/office/drawing/2014/main" val="27283846"/>
                    </a:ext>
                  </a:extLst>
                </a:gridCol>
                <a:gridCol w="1409671">
                  <a:extLst>
                    <a:ext uri="{9D8B030D-6E8A-4147-A177-3AD203B41FA5}">
                      <a16:colId xmlns:a16="http://schemas.microsoft.com/office/drawing/2014/main" val="3261899906"/>
                    </a:ext>
                  </a:extLst>
                </a:gridCol>
                <a:gridCol w="1646355">
                  <a:extLst>
                    <a:ext uri="{9D8B030D-6E8A-4147-A177-3AD203B41FA5}">
                      <a16:colId xmlns:a16="http://schemas.microsoft.com/office/drawing/2014/main" val="236479832"/>
                    </a:ext>
                  </a:extLst>
                </a:gridCol>
                <a:gridCol w="1481615">
                  <a:extLst>
                    <a:ext uri="{9D8B030D-6E8A-4147-A177-3AD203B41FA5}">
                      <a16:colId xmlns:a16="http://schemas.microsoft.com/office/drawing/2014/main" val="1022542652"/>
                    </a:ext>
                  </a:extLst>
                </a:gridCol>
                <a:gridCol w="1826734">
                  <a:extLst>
                    <a:ext uri="{9D8B030D-6E8A-4147-A177-3AD203B41FA5}">
                      <a16:colId xmlns:a16="http://schemas.microsoft.com/office/drawing/2014/main" val="2786611788"/>
                    </a:ext>
                  </a:extLst>
                </a:gridCol>
                <a:gridCol w="2293844">
                  <a:extLst>
                    <a:ext uri="{9D8B030D-6E8A-4147-A177-3AD203B41FA5}">
                      <a16:colId xmlns:a16="http://schemas.microsoft.com/office/drawing/2014/main" val="2656589315"/>
                    </a:ext>
                  </a:extLst>
                </a:gridCol>
              </a:tblGrid>
              <a:tr h="448442">
                <a:tc>
                  <a:txBody>
                    <a:bodyPr/>
                    <a:lstStyle/>
                    <a:p>
                      <a:pPr marL="18288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Title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Influence level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(1-10, 1 low, 10 high)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Talker / Blocker / Mobilizer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Leverage / Neutralize / Motivate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Actions to develop relationship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528802"/>
                  </a:ext>
                </a:extLst>
              </a:tr>
              <a:tr h="538130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750852"/>
                  </a:ext>
                </a:extLst>
              </a:tr>
              <a:tr h="538130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410342"/>
                  </a:ext>
                </a:extLst>
              </a:tr>
              <a:tr h="538130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428415"/>
                  </a:ext>
                </a:extLst>
              </a:tr>
              <a:tr h="538130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9597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B164D56-705E-4806-B63A-33A0E36EA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47" y="892691"/>
            <a:ext cx="4219104" cy="630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CLIENT INFORMATION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1DA6C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Influencers and Buyers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Enter these people as Contacts in your CRM with title and email address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BC41E3-D3EA-4A8C-87E6-A4104729B3E1}"/>
              </a:ext>
            </a:extLst>
          </p:cNvPr>
          <p:cNvSpPr txBox="1"/>
          <p:nvPr/>
        </p:nvSpPr>
        <p:spPr>
          <a:xfrm>
            <a:off x="649593" y="4444841"/>
            <a:ext cx="112955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Manager Coaching Tips: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Require a minimum number of active contacts per account type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This should be a dynamic part of the Account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Ask: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Who is the back up?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Who is the operations contact? Who do I drivers need to coordinate with? Who runs finance?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34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42700-8514-4F20-BCDC-304E70586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What Good Looks Like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CDE3C72-07F4-4186-B07D-8014B3C3A48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98526818"/>
              </p:ext>
            </p:extLst>
          </p:nvPr>
        </p:nvGraphicFramePr>
        <p:xfrm>
          <a:off x="793149" y="1272241"/>
          <a:ext cx="10605152" cy="2351301"/>
        </p:xfrm>
        <a:graphic>
          <a:graphicData uri="http://schemas.openxmlformats.org/drawingml/2006/table">
            <a:tbl>
              <a:tblPr firstRow="1" firstCol="1" bandRow="1"/>
              <a:tblGrid>
                <a:gridCol w="1843320">
                  <a:extLst>
                    <a:ext uri="{9D8B030D-6E8A-4147-A177-3AD203B41FA5}">
                      <a16:colId xmlns:a16="http://schemas.microsoft.com/office/drawing/2014/main" val="519707487"/>
                    </a:ext>
                  </a:extLst>
                </a:gridCol>
                <a:gridCol w="1426541">
                  <a:extLst>
                    <a:ext uri="{9D8B030D-6E8A-4147-A177-3AD203B41FA5}">
                      <a16:colId xmlns:a16="http://schemas.microsoft.com/office/drawing/2014/main" val="1180863211"/>
                    </a:ext>
                  </a:extLst>
                </a:gridCol>
                <a:gridCol w="1666057">
                  <a:extLst>
                    <a:ext uri="{9D8B030D-6E8A-4147-A177-3AD203B41FA5}">
                      <a16:colId xmlns:a16="http://schemas.microsoft.com/office/drawing/2014/main" val="1007112920"/>
                    </a:ext>
                  </a:extLst>
                </a:gridCol>
                <a:gridCol w="1499345">
                  <a:extLst>
                    <a:ext uri="{9D8B030D-6E8A-4147-A177-3AD203B41FA5}">
                      <a16:colId xmlns:a16="http://schemas.microsoft.com/office/drawing/2014/main" val="4076641455"/>
                    </a:ext>
                  </a:extLst>
                </a:gridCol>
                <a:gridCol w="1848594">
                  <a:extLst>
                    <a:ext uri="{9D8B030D-6E8A-4147-A177-3AD203B41FA5}">
                      <a16:colId xmlns:a16="http://schemas.microsoft.com/office/drawing/2014/main" val="572460123"/>
                    </a:ext>
                  </a:extLst>
                </a:gridCol>
                <a:gridCol w="2321295">
                  <a:extLst>
                    <a:ext uri="{9D8B030D-6E8A-4147-A177-3AD203B41FA5}">
                      <a16:colId xmlns:a16="http://schemas.microsoft.com/office/drawing/2014/main" val="3581281904"/>
                    </a:ext>
                  </a:extLst>
                </a:gridCol>
              </a:tblGrid>
              <a:tr h="405397">
                <a:tc>
                  <a:txBody>
                    <a:bodyPr/>
                    <a:lstStyle/>
                    <a:p>
                      <a:pPr marL="18288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Title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Influence level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(1-10, 1 low, 10 high)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Talker / Blocker / Mobilizer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Leverage / Neutralize / Motivate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Actions to develop relationship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65748"/>
                  </a:ext>
                </a:extLst>
              </a:tr>
              <a:tr h="486476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Sourcing Manager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Jennifer K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Blocker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Motivate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Develop relationship through specific engagements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550769"/>
                  </a:ext>
                </a:extLst>
              </a:tr>
              <a:tr h="486476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Sourcing Specialist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Rachel J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Mobilizer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Leverage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Collaboratively plan and influence to meet w/ Manager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661862"/>
                  </a:ext>
                </a:extLst>
              </a:tr>
              <a:tr h="486476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Maintenance Manager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David M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Talker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Motivate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Share ROI from the last RBL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362298"/>
                  </a:ext>
                </a:extLst>
              </a:tr>
              <a:tr h="486476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Aftermarket Manager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Claire T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Blocker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Neutralize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Address concerns at upcoming sourcing meeting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5313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D62E210-6D61-4752-8B16-C1D97E1A87BD}"/>
              </a:ext>
            </a:extLst>
          </p:cNvPr>
          <p:cNvSpPr txBox="1"/>
          <p:nvPr/>
        </p:nvSpPr>
        <p:spPr>
          <a:xfrm>
            <a:off x="793149" y="3977678"/>
            <a:ext cx="112955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Look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 mix of influence levels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At least one blocker – there is always at least one!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Actions could include using resources from other departments or Chevron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Clear measurable actions that the seller can be responsible for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Coaching Moment: “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Develop relationship through specific engagements”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are those specific engagements?</a:t>
            </a:r>
            <a:endParaRPr lang="en-US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76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evron_PPT_WS_White">
  <a:themeElements>
    <a:clrScheme name="chevron">
      <a:dk1>
        <a:sysClr val="windowText" lastClr="000000"/>
      </a:dk1>
      <a:lt1>
        <a:sysClr val="window" lastClr="FFFFFF"/>
      </a:lt1>
      <a:dk2>
        <a:srgbClr val="0B2D71"/>
      </a:dk2>
      <a:lt2>
        <a:srgbClr val="009DD9"/>
      </a:lt2>
      <a:accent1>
        <a:srgbClr val="0066B2"/>
      </a:accent1>
      <a:accent2>
        <a:srgbClr val="00708C"/>
      </a:accent2>
      <a:accent3>
        <a:srgbClr val="769231"/>
      </a:accent3>
      <a:accent4>
        <a:srgbClr val="97002E"/>
      </a:accent4>
      <a:accent5>
        <a:srgbClr val="E5601F"/>
      </a:accent5>
      <a:accent6>
        <a:srgbClr val="751269"/>
      </a:accent6>
      <a:hlink>
        <a:srgbClr val="009DD9"/>
      </a:hlink>
      <a:folHlink>
        <a:srgbClr val="0B2D7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635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 name="Dark blue">
      <a:srgbClr val="0B2D71"/>
    </a:custClr>
    <a:custClr name="Medium blue">
      <a:srgbClr val="0066B2"/>
    </a:custClr>
    <a:custClr name="Light blue">
      <a:srgbClr val="009DD9"/>
    </a:custClr>
    <a:custClr name="Dark teal">
      <a:srgbClr val="003653"/>
    </a:custClr>
    <a:custClr name="Medium teal">
      <a:srgbClr val="00708C"/>
    </a:custClr>
    <a:custClr name="Light teal">
      <a:srgbClr val="00B2BD"/>
    </a:custClr>
    <a:custClr name="Dark green">
      <a:srgbClr val="444B0D"/>
    </a:custClr>
    <a:custClr name="Medium green">
      <a:srgbClr val="769231"/>
    </a:custClr>
    <a:custClr name="Light green">
      <a:srgbClr val="B2CC34"/>
    </a:custClr>
    <a:custClr name="Dark red">
      <a:srgbClr val="58001C"/>
    </a:custClr>
    <a:custClr name="Medium red">
      <a:srgbClr val="97002E"/>
    </a:custClr>
    <a:custClr name="Light red">
      <a:srgbClr val="E21836"/>
    </a:custClr>
    <a:custClr name="Dark orange">
      <a:srgbClr val="711B00"/>
    </a:custClr>
    <a:custClr name="Medium orange">
      <a:srgbClr val="E5601F"/>
    </a:custClr>
    <a:custClr name="Light orange">
      <a:srgbClr val="FAAB18"/>
    </a:custClr>
    <a:custClr name="Dark purple">
      <a:srgbClr val="3A0D36"/>
    </a:custClr>
    <a:custClr name="Medium purple">
      <a:srgbClr val="751269"/>
    </a:custClr>
    <a:custClr name="Light purple">
      <a:srgbClr val="BA3093"/>
    </a:custClr>
    <a:custClr name="Black">
      <a:srgbClr val="000000"/>
    </a:custClr>
    <a:custClr name="Dark gray">
      <a:srgbClr val="6B6D6F"/>
    </a:custClr>
    <a:custClr name="Medium gray">
      <a:srgbClr val="8C8F93"/>
    </a:custClr>
    <a:custClr name="Light gray">
      <a:srgbClr val="DBDCDD"/>
    </a:custClr>
    <a:custClr name="Background gray">
      <a:srgbClr val="EDEDEE"/>
    </a:custClr>
  </a:custClrLst>
  <a:extLst>
    <a:ext uri="{05A4C25C-085E-4340-85A3-A5531E510DB2}">
      <thm15:themeFamily xmlns:thm15="http://schemas.microsoft.com/office/thememl/2012/main" name="1145476_Chevron_Template_Widescreen_v1.1.pptx" id="{9A946310-FE81-4458-B50F-2756BF24EBE5}" vid="{C19066C3-5B16-47F6-8A4A-954E0B6331A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1994</Words>
  <Application>Microsoft Office PowerPoint</Application>
  <PresentationFormat>Widescreen</PresentationFormat>
  <Paragraphs>325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Cambria</vt:lpstr>
      <vt:lpstr>Courier New</vt:lpstr>
      <vt:lpstr>Wingdings</vt:lpstr>
      <vt:lpstr>Office Theme</vt:lpstr>
      <vt:lpstr>Chevron_PPT_WS_White</vt:lpstr>
      <vt:lpstr>Account Planning for Chevron Lubricant Marketers</vt:lpstr>
      <vt:lpstr>First Source Account Plan Requirement + Support</vt:lpstr>
      <vt:lpstr>Roles + Responsibilities</vt:lpstr>
      <vt:lpstr>Guiding Principles – Why Care About Account Planning?</vt:lpstr>
      <vt:lpstr>Guiding Principles – Why Care about Account Planning?</vt:lpstr>
      <vt:lpstr>Common Pitfalls</vt:lpstr>
      <vt:lpstr>PowerPoint Presentation</vt:lpstr>
      <vt:lpstr>Knowing the Stakeholders</vt:lpstr>
      <vt:lpstr>What Good Looks Like</vt:lpstr>
      <vt:lpstr>Strategic Thinking: Account Based 3x3x3</vt:lpstr>
      <vt:lpstr>What Good Looks Like</vt:lpstr>
      <vt:lpstr>Align Trends and Initiatives with Insights and Solutions</vt:lpstr>
      <vt:lpstr>PowerPoint Presentation</vt:lpstr>
      <vt:lpstr>Measuring Success</vt:lpstr>
      <vt:lpstr>Communicating Value</vt:lpstr>
      <vt:lpstr>How to Document the Completion of Account Plans</vt:lpstr>
      <vt:lpstr>Account Plan Template – Minimum Requirements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Colleen Francis</dc:creator>
  <cp:lastModifiedBy>Colleen Francis</cp:lastModifiedBy>
  <cp:revision>30</cp:revision>
  <dcterms:created xsi:type="dcterms:W3CDTF">2021-03-02T19:40:40Z</dcterms:created>
  <dcterms:modified xsi:type="dcterms:W3CDTF">2021-03-12T19:14:32Z</dcterms:modified>
</cp:coreProperties>
</file>