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62" r:id="rId2"/>
    <p:sldId id="264" r:id="rId3"/>
    <p:sldId id="263" r:id="rId4"/>
  </p:sldIdLst>
  <p:sldSz cx="10058400" cy="7845425"/>
  <p:notesSz cx="6858000" cy="9144000"/>
  <p:defaultTextStyle>
    <a:defPPr>
      <a:defRPr lang="en-US"/>
    </a:defPPr>
    <a:lvl1pPr marL="0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6557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3114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9672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6229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32786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9343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85901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12458" algn="l" defTabSz="105311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1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E69"/>
    <a:srgbClr val="E8E9EA"/>
    <a:srgbClr val="005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24" autoAdjust="0"/>
    <p:restoredTop sz="86237" autoAdjust="0"/>
  </p:normalViewPr>
  <p:slideViewPr>
    <p:cSldViewPr snapToGrid="0">
      <p:cViewPr varScale="1">
        <p:scale>
          <a:sx n="99" d="100"/>
          <a:sy n="99" d="100"/>
        </p:scale>
        <p:origin x="1827" y="54"/>
      </p:cViewPr>
      <p:guideLst>
        <p:guide orient="horz" pos="2471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158"/>
    </p:cViewPr>
  </p:sorterViewPr>
  <p:notesViewPr>
    <p:cSldViewPr snapToGrid="0">
      <p:cViewPr varScale="1">
        <p:scale>
          <a:sx n="85" d="100"/>
          <a:sy n="85" d="100"/>
        </p:scale>
        <p:origin x="3810" y="6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F8660E-E0C5-48FC-A1DC-FBCFD693CA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6A278A-357F-4E07-B6E9-5EFA9F8AD3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C37F4-F02C-4FB5-93DF-8CB737A892B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F00A0C-C331-4967-A79A-5E2A63E021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D87CF-6147-4252-B25E-84F7467F15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1E640-FAB1-4662-B17F-91DAFF8F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99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7FB8C-6381-432E-BA19-9D2F739A7A8C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0313" y="685800"/>
            <a:ext cx="4397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DDA08-0745-4698-A60D-B58C6209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5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DA08-0745-4698-A60D-B58C6209CC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7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, logo, company name, pie chart&#10;&#10;Description automatically generated">
            <a:extLst>
              <a:ext uri="{FF2B5EF4-FFF2-40B4-BE49-F238E27FC236}">
                <a16:creationId xmlns:a16="http://schemas.microsoft.com/office/drawing/2014/main" id="{4D0FC289-B0CB-4C51-8268-4437278FDC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841" y="219670"/>
            <a:ext cx="584072" cy="6512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32945D-7FB8-4E9C-A4D8-12B2C739C2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9" t="24690" r="7326" b="16609"/>
          <a:stretch/>
        </p:blipFill>
        <p:spPr>
          <a:xfrm>
            <a:off x="1728788" y="2197376"/>
            <a:ext cx="7089556" cy="38032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2BD74D-9812-4F2B-A6BD-D83D4E8040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5832" y="7053447"/>
            <a:ext cx="1925666" cy="5123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855D01-6C8A-4239-A095-509CBDB930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54943" y="6849382"/>
            <a:ext cx="1336150" cy="967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75EED8-2CEC-4534-9805-18266D3EC5A5}"/>
              </a:ext>
            </a:extLst>
          </p:cNvPr>
          <p:cNvSpPr txBox="1"/>
          <p:nvPr userDrawn="1"/>
        </p:nvSpPr>
        <p:spPr>
          <a:xfrm rot="16200000">
            <a:off x="-2257028" y="3684581"/>
            <a:ext cx="49403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solidFill>
                  <a:schemeClr val="tx1"/>
                </a:solidFill>
                <a:latin typeface="Arial Narrow" panose="020B0606020202030204" pitchFamily="34" charset="0"/>
              </a:rPr>
              <a:t>©2021 Chevron. All rights reserved. All trademarks are property of Chevron Intellectual Property LLC or their respective owners.</a:t>
            </a:r>
          </a:p>
        </p:txBody>
      </p:sp>
    </p:spTree>
    <p:extLst>
      <p:ext uri="{BB962C8B-B14F-4D97-AF65-F5344CB8AC3E}">
        <p14:creationId xmlns:p14="http://schemas.microsoft.com/office/powerpoint/2010/main" val="225659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86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1005840" y="2563784"/>
            <a:ext cx="8046720" cy="1568235"/>
          </a:xfrm>
        </p:spPr>
        <p:txBody>
          <a:bodyPr lIns="0" rIns="0" anchor="t">
            <a:noAutofit/>
          </a:bodyPr>
          <a:lstStyle>
            <a:lvl1pPr>
              <a:lnSpc>
                <a:spcPct val="90000"/>
              </a:lnSpc>
              <a:defRPr sz="4840" b="1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005840" y="4220479"/>
            <a:ext cx="8046720" cy="1302619"/>
          </a:xfrm>
        </p:spPr>
        <p:txBody>
          <a:bodyPr lIns="0" rIns="0">
            <a:noAutofit/>
          </a:bodyPr>
          <a:lstStyle>
            <a:lvl1pPr marL="0" indent="0" algn="ctr">
              <a:spcBef>
                <a:spcPts val="0"/>
              </a:spcBef>
              <a:buNone/>
              <a:defRPr sz="1540" b="1" i="0" baseline="0">
                <a:solidFill>
                  <a:schemeClr val="bg2"/>
                </a:solidFill>
              </a:defRPr>
            </a:lvl1pPr>
            <a:lvl2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Presenter, Title, Date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52628" y="7572994"/>
            <a:ext cx="1344920" cy="1354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880"/>
              <a:t>© 2021 Chevron Corporation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E1CCC8E-B7C6-8E43-8290-FC8FC320C8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7422" y="109558"/>
            <a:ext cx="1203555" cy="13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3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44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ctr" defTabSz="1053114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918" indent="-394918" algn="l" defTabSz="1053114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5656" indent="-329098" algn="l" defTabSz="105311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6393" indent="-263279" algn="l" defTabSz="1053114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950" indent="-263279" algn="l" defTabSz="1053114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9508" indent="-263279" algn="l" defTabSz="1053114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6065" indent="-263279" algn="l" defTabSz="105311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22622" indent="-263279" algn="l" defTabSz="105311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9179" indent="-263279" algn="l" defTabSz="105311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75737" indent="-263279" algn="l" defTabSz="105311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6557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3114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9672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6229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2786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9343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5901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12458" algn="l" defTabSz="10531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71B8E8-F6F3-4197-A969-A9073759B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805" y="1360205"/>
            <a:ext cx="8835390" cy="834356"/>
          </a:xfrm>
        </p:spPr>
        <p:txBody>
          <a:bodyPr/>
          <a:lstStyle/>
          <a:p>
            <a:r>
              <a:rPr lang="en-US" sz="3200" dirty="0">
                <a:solidFill>
                  <a:srgbClr val="009DD9"/>
                </a:solidFill>
                <a:latin typeface="Arial"/>
              </a:rPr>
              <a:t>Customizable Inside Out Protection Diagram</a:t>
            </a:r>
            <a:br>
              <a:rPr lang="en-US" sz="3200" dirty="0">
                <a:solidFill>
                  <a:srgbClr val="009DD9"/>
                </a:solidFill>
                <a:latin typeface="Arial"/>
              </a:rPr>
            </a:br>
            <a:r>
              <a:rPr lang="en-US" sz="3200" dirty="0">
                <a:solidFill>
                  <a:srgbClr val="009DD9"/>
                </a:solidFill>
                <a:latin typeface="Arial"/>
              </a:rPr>
              <a:t>Instructions for Use</a:t>
            </a:r>
            <a:br>
              <a:rPr lang="en-US" sz="3200" dirty="0">
                <a:solidFill>
                  <a:srgbClr val="009DD9"/>
                </a:solidFill>
                <a:latin typeface="Arial"/>
              </a:rPr>
            </a:br>
            <a:br>
              <a:rPr lang="en-US" sz="3200" dirty="0">
                <a:solidFill>
                  <a:srgbClr val="009DD9"/>
                </a:solidFill>
                <a:latin typeface="Arial"/>
              </a:rPr>
            </a:b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6C093-9502-0444-A747-D1FAB9FF3A18}"/>
              </a:ext>
            </a:extLst>
          </p:cNvPr>
          <p:cNvSpPr txBox="1"/>
          <p:nvPr/>
        </p:nvSpPr>
        <p:spPr>
          <a:xfrm>
            <a:off x="725804" y="3236912"/>
            <a:ext cx="8429626" cy="374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Arial Narrow" panose="020B0606020202030204" pitchFamily="34" charset="0"/>
              </a:rPr>
              <a:t>Add your customer’s name at the top and change the color to dark gray (R:89, G:89, B:89) or use the Format Painter function to match the rest of the header.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Arial Narrow" panose="020B0606020202030204" pitchFamily="34" charset="0"/>
              </a:rPr>
              <a:t>Insert your customer’s logo in the bottom left. If you don’t have a logo, just remove the box that says Insert </a:t>
            </a:r>
            <a:r>
              <a:rPr lang="en-US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Company Logo Here</a:t>
            </a:r>
            <a:r>
              <a:rPr lang="en-US" sz="1600" dirty="0">
                <a:latin typeface="Arial Narrow" panose="020B060602020203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Arial Narrow" panose="020B0606020202030204" pitchFamily="34" charset="0"/>
              </a:rPr>
              <a:t>Fill in each product recommendation by replacing the </a:t>
            </a:r>
            <a:r>
              <a:rPr lang="en-US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red ?</a:t>
            </a:r>
            <a:r>
              <a:rPr lang="en-US" sz="1600" dirty="0">
                <a:latin typeface="Arial Narrow" panose="020B0606020202030204" pitchFamily="34" charset="0"/>
              </a:rPr>
              <a:t> for each component with the recommended product(s).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Arial Narrow" panose="020B0606020202030204" pitchFamily="34" charset="0"/>
              </a:rPr>
              <a:t>Delete pages 1-2 of this document prior to sending electronically to your customer. (Keep a copy of this entire document for future use.)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Arial Narrow" panose="020B0606020202030204" pitchFamily="34" charset="0"/>
              </a:rPr>
              <a:t>We highly recommend that you save a copy of your “FINAL” as a PDF vs. sending out the original PowerPoint slide so that it can not be edited by your customer. 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2EEA3-4182-514D-A729-A95A5750EE72}"/>
              </a:ext>
            </a:extLst>
          </p:cNvPr>
          <p:cNvSpPr txBox="1"/>
          <p:nvPr/>
        </p:nvSpPr>
        <p:spPr>
          <a:xfrm>
            <a:off x="725805" y="2544474"/>
            <a:ext cx="8835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arrow" panose="020B0606020202030204" pitchFamily="34" charset="0"/>
              </a:rPr>
              <a:t>Page 2 of this document includes all of the recommended products for Surface Mining. To create a custom recommendation for your customer, please use page 3 of this document to: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7547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B540C7-EEC9-43C7-B250-8E73600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688"/>
            <a:ext cx="10058400" cy="776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06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148929-B0D7-41D1-B073-F4FB3FE8F228}"/>
              </a:ext>
            </a:extLst>
          </p:cNvPr>
          <p:cNvSpPr txBox="1"/>
          <p:nvPr/>
        </p:nvSpPr>
        <p:spPr>
          <a:xfrm>
            <a:off x="885524" y="371347"/>
            <a:ext cx="78782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Inside Out Protection Product Recommendation For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ABC Company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AB32F0-C19A-4D0E-99A6-5DEF8FB2FA4A}"/>
              </a:ext>
            </a:extLst>
          </p:cNvPr>
          <p:cNvSpPr/>
          <p:nvPr/>
        </p:nvSpPr>
        <p:spPr>
          <a:xfrm>
            <a:off x="968835" y="6928497"/>
            <a:ext cx="1949116" cy="668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Insert Company Logo Here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7C7EA06-1528-4A21-8042-5BBA32AC8684}"/>
              </a:ext>
            </a:extLst>
          </p:cNvPr>
          <p:cNvCxnSpPr>
            <a:cxnSpLocks/>
          </p:cNvCxnSpPr>
          <p:nvPr/>
        </p:nvCxnSpPr>
        <p:spPr>
          <a:xfrm>
            <a:off x="1698859" y="1555762"/>
            <a:ext cx="1745576" cy="1803161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9131F72-3C5B-4C4F-AD55-106133617EBE}"/>
              </a:ext>
            </a:extLst>
          </p:cNvPr>
          <p:cNvCxnSpPr>
            <a:cxnSpLocks/>
          </p:cNvCxnSpPr>
          <p:nvPr/>
        </p:nvCxnSpPr>
        <p:spPr>
          <a:xfrm>
            <a:off x="3570973" y="1665171"/>
            <a:ext cx="785202" cy="1693752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881D40B-6F81-43D8-9BAC-A1B2457EB8C3}"/>
              </a:ext>
            </a:extLst>
          </p:cNvPr>
          <p:cNvCxnSpPr>
            <a:cxnSpLocks/>
          </p:cNvCxnSpPr>
          <p:nvPr/>
        </p:nvCxnSpPr>
        <p:spPr>
          <a:xfrm>
            <a:off x="5064508" y="1604596"/>
            <a:ext cx="117343" cy="2409243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74FA904-5432-4F89-B2A8-BB3BF42992E5}"/>
              </a:ext>
            </a:extLst>
          </p:cNvPr>
          <p:cNvCxnSpPr>
            <a:cxnSpLocks/>
          </p:cNvCxnSpPr>
          <p:nvPr/>
        </p:nvCxnSpPr>
        <p:spPr>
          <a:xfrm flipH="1">
            <a:off x="6116855" y="1740040"/>
            <a:ext cx="365760" cy="1768368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4CB4A4B-BFD9-4B58-B8D1-5484768E0718}"/>
              </a:ext>
            </a:extLst>
          </p:cNvPr>
          <p:cNvCxnSpPr>
            <a:cxnSpLocks/>
          </p:cNvCxnSpPr>
          <p:nvPr/>
        </p:nvCxnSpPr>
        <p:spPr>
          <a:xfrm flipH="1">
            <a:off x="7060131" y="1555762"/>
            <a:ext cx="1266564" cy="2143244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F627A9D-2A64-4528-A738-B22F4F3B6DE3}"/>
              </a:ext>
            </a:extLst>
          </p:cNvPr>
          <p:cNvCxnSpPr>
            <a:cxnSpLocks/>
          </p:cNvCxnSpPr>
          <p:nvPr/>
        </p:nvCxnSpPr>
        <p:spPr>
          <a:xfrm flipH="1">
            <a:off x="7950467" y="2854095"/>
            <a:ext cx="736333" cy="1068617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A52EE8E-07E9-4FB4-86F2-4DEF3E9F958A}"/>
              </a:ext>
            </a:extLst>
          </p:cNvPr>
          <p:cNvCxnSpPr>
            <a:cxnSpLocks/>
          </p:cNvCxnSpPr>
          <p:nvPr/>
        </p:nvCxnSpPr>
        <p:spPr>
          <a:xfrm flipH="1" flipV="1">
            <a:off x="7298955" y="4079295"/>
            <a:ext cx="1060587" cy="127897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49EC757-9D4F-4CC5-BE9C-6EE1A7236290}"/>
              </a:ext>
            </a:extLst>
          </p:cNvPr>
          <p:cNvCxnSpPr>
            <a:cxnSpLocks/>
          </p:cNvCxnSpPr>
          <p:nvPr/>
        </p:nvCxnSpPr>
        <p:spPr>
          <a:xfrm flipH="1" flipV="1">
            <a:off x="5853564" y="5108068"/>
            <a:ext cx="662740" cy="1072187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8C98DBF-8FED-4C54-9A56-EA2971346405}"/>
              </a:ext>
            </a:extLst>
          </p:cNvPr>
          <p:cNvCxnSpPr>
            <a:cxnSpLocks/>
          </p:cNvCxnSpPr>
          <p:nvPr/>
        </p:nvCxnSpPr>
        <p:spPr>
          <a:xfrm flipH="1" flipV="1">
            <a:off x="4081112" y="3922712"/>
            <a:ext cx="886226" cy="2161106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2CAED61-C857-41C4-9DF9-176927E98DB0}"/>
              </a:ext>
            </a:extLst>
          </p:cNvPr>
          <p:cNvCxnSpPr>
            <a:cxnSpLocks/>
          </p:cNvCxnSpPr>
          <p:nvPr/>
        </p:nvCxnSpPr>
        <p:spPr>
          <a:xfrm flipV="1">
            <a:off x="3247223" y="4798194"/>
            <a:ext cx="917250" cy="1382061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15D0662-9A38-406C-B976-A7A95257536A}"/>
              </a:ext>
            </a:extLst>
          </p:cNvPr>
          <p:cNvCxnSpPr>
            <a:cxnSpLocks/>
            <a:stCxn id="33" idx="0"/>
          </p:cNvCxnSpPr>
          <p:nvPr/>
        </p:nvCxnSpPr>
        <p:spPr>
          <a:xfrm flipV="1">
            <a:off x="1438292" y="4278429"/>
            <a:ext cx="1479659" cy="1659278"/>
          </a:xfrm>
          <a:prstGeom prst="straightConnector1">
            <a:avLst/>
          </a:prstGeom>
          <a:ln w="25400">
            <a:solidFill>
              <a:srgbClr val="1D3E6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E2301532-C536-4A5A-8A51-AA010A01E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022586"/>
              </p:ext>
            </p:extLst>
          </p:nvPr>
        </p:nvGraphicFramePr>
        <p:xfrm>
          <a:off x="593897" y="1042244"/>
          <a:ext cx="1860545" cy="69779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86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4984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Primary Crusher: Jaw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8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958D745B-0F55-4FBE-B592-30C7E4087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324647"/>
              </p:ext>
            </p:extLst>
          </p:nvPr>
        </p:nvGraphicFramePr>
        <p:xfrm>
          <a:off x="653147" y="5937707"/>
          <a:ext cx="1570290" cy="69779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570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4984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Screens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8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B6F6A6E3-356C-473B-99D5-E4E714583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054020"/>
              </p:ext>
            </p:extLst>
          </p:nvPr>
        </p:nvGraphicFramePr>
        <p:xfrm>
          <a:off x="2326230" y="5937707"/>
          <a:ext cx="1692210" cy="69779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692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4984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SAG Mill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8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B240D413-6197-4A46-937E-6A11835F7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659856"/>
              </p:ext>
            </p:extLst>
          </p:nvPr>
        </p:nvGraphicFramePr>
        <p:xfrm>
          <a:off x="4121233" y="5937707"/>
          <a:ext cx="1692210" cy="69779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692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0732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Slurry Pump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06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61DB5C73-F6FD-4150-A557-805905834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49423"/>
              </p:ext>
            </p:extLst>
          </p:nvPr>
        </p:nvGraphicFramePr>
        <p:xfrm>
          <a:off x="5916236" y="5937707"/>
          <a:ext cx="1692210" cy="69779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692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945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Ball Mill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851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C27C635F-EFB2-4DDB-912A-6F9493F415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319902"/>
              </p:ext>
            </p:extLst>
          </p:nvPr>
        </p:nvGraphicFramePr>
        <p:xfrm>
          <a:off x="2587282" y="1042244"/>
          <a:ext cx="1692210" cy="697796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692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4984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Conveyors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8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4238FBB3-02F2-4DAC-92F8-F31262E9A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820"/>
              </p:ext>
            </p:extLst>
          </p:nvPr>
        </p:nvGraphicFramePr>
        <p:xfrm>
          <a:off x="4412332" y="1042244"/>
          <a:ext cx="1586097" cy="853887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586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531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Hydrocyclone</a:t>
                      </a:r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Separators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4" name="Table 53">
            <a:extLst>
              <a:ext uri="{FF2B5EF4-FFF2-40B4-BE49-F238E27FC236}">
                <a16:creationId xmlns:a16="http://schemas.microsoft.com/office/drawing/2014/main" id="{21A03FE8-A14E-432F-822B-B454E258F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820372"/>
              </p:ext>
            </p:extLst>
          </p:nvPr>
        </p:nvGraphicFramePr>
        <p:xfrm>
          <a:off x="6131269" y="1042244"/>
          <a:ext cx="1471730" cy="853887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471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9093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Magnetic Slurry</a:t>
                      </a:r>
                    </a:p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Separator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A0B4D8CA-DAB0-4C9A-A8AF-9A7450E51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041853"/>
              </p:ext>
            </p:extLst>
          </p:nvPr>
        </p:nvGraphicFramePr>
        <p:xfrm>
          <a:off x="7735837" y="1023012"/>
          <a:ext cx="1471730" cy="73626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471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9093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Slurry Thickener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20889CEC-2634-4D3E-B2A6-46E4D1BCA4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342096"/>
              </p:ext>
            </p:extLst>
          </p:nvPr>
        </p:nvGraphicFramePr>
        <p:xfrm>
          <a:off x="8127297" y="2385071"/>
          <a:ext cx="1471730" cy="73626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471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9093">
                <a:tc>
                  <a:txBody>
                    <a:bodyPr/>
                    <a:lstStyle/>
                    <a:p>
                      <a:pPr marL="0" algn="l" defTabSz="1053114" rtl="0" eaLnBrk="1" latinLnBrk="0" hangingPunct="1"/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CIL Agitator Tanks</a:t>
                      </a:r>
                    </a:p>
                  </a:txBody>
                  <a:tcPr>
                    <a:solidFill>
                      <a:srgbClr val="E8E9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D3E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803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3701</TotalTime>
  <Words>238</Words>
  <Application>Microsoft Office PowerPoint</Application>
  <PresentationFormat>Custom</PresentationFormat>
  <Paragraphs>31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Arial Narrow</vt:lpstr>
      <vt:lpstr>Calibri</vt:lpstr>
      <vt:lpstr>Office Theme</vt:lpstr>
      <vt:lpstr>Customizable Inside Out Protection Diagram Instructions for Use  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Leah</dc:creator>
  <cp:lastModifiedBy>Leah Golden</cp:lastModifiedBy>
  <cp:revision>95</cp:revision>
  <dcterms:created xsi:type="dcterms:W3CDTF">2011-09-14T21:08:06Z</dcterms:created>
  <dcterms:modified xsi:type="dcterms:W3CDTF">2021-06-03T14:43:09Z</dcterms:modified>
</cp:coreProperties>
</file>