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1" r:id="rId2"/>
  </p:sldMasterIdLst>
  <p:notesMasterIdLst>
    <p:notesMasterId r:id="rId46"/>
  </p:notesMasterIdLst>
  <p:sldIdLst>
    <p:sldId id="141169342" r:id="rId3"/>
    <p:sldId id="141169371" r:id="rId4"/>
    <p:sldId id="141169400" r:id="rId5"/>
    <p:sldId id="141169372" r:id="rId6"/>
    <p:sldId id="357" r:id="rId7"/>
    <p:sldId id="141169397" r:id="rId8"/>
    <p:sldId id="141169394" r:id="rId9"/>
    <p:sldId id="141169345" r:id="rId10"/>
    <p:sldId id="141169373" r:id="rId11"/>
    <p:sldId id="141169376" r:id="rId12"/>
    <p:sldId id="141169398" r:id="rId13"/>
    <p:sldId id="141169330" r:id="rId14"/>
    <p:sldId id="141169386" r:id="rId15"/>
    <p:sldId id="141169399" r:id="rId16"/>
    <p:sldId id="141169331" r:id="rId17"/>
    <p:sldId id="141169374" r:id="rId18"/>
    <p:sldId id="141169383" r:id="rId19"/>
    <p:sldId id="141169354" r:id="rId20"/>
    <p:sldId id="141169391" r:id="rId21"/>
    <p:sldId id="141169348" r:id="rId22"/>
    <p:sldId id="141169401" r:id="rId23"/>
    <p:sldId id="141169375" r:id="rId24"/>
    <p:sldId id="141169349" r:id="rId25"/>
    <p:sldId id="141169393" r:id="rId26"/>
    <p:sldId id="141169357" r:id="rId27"/>
    <p:sldId id="141169363" r:id="rId28"/>
    <p:sldId id="141169358" r:id="rId29"/>
    <p:sldId id="141169365" r:id="rId30"/>
    <p:sldId id="141169367" r:id="rId31"/>
    <p:sldId id="141169366" r:id="rId32"/>
    <p:sldId id="141169361" r:id="rId33"/>
    <p:sldId id="141169368" r:id="rId34"/>
    <p:sldId id="141169370" r:id="rId35"/>
    <p:sldId id="141169390" r:id="rId36"/>
    <p:sldId id="141169392" r:id="rId37"/>
    <p:sldId id="141169402" r:id="rId38"/>
    <p:sldId id="141169350" r:id="rId39"/>
    <p:sldId id="141169395" r:id="rId40"/>
    <p:sldId id="141169351" r:id="rId41"/>
    <p:sldId id="141169355" r:id="rId42"/>
    <p:sldId id="141169396" r:id="rId43"/>
    <p:sldId id="141169353" r:id="rId44"/>
    <p:sldId id="141169356" r:id="rId45"/>
  </p:sldIdLst>
  <p:sldSz cx="9144000" cy="6858000" type="screen4x3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7DBD1C-0750-9E8C-6D0B-3EED185D53DF}" name="Tully-Sutton, Kimberly" initials="TSK" userId="S::kimberly.sutton@chevron.com::832c2b44-9875-4802-8a67-16e259104ca3" providerId="AD"/>
  <p188:author id="{43274DA5-1B79-448E-8E3C-75398FE76BE6}" name="Eksiri, Hamed" initials="EH" userId="S::hamed.eksiri@chevron.com::459357af-89a8-40a5-bee0-b1f397197b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14042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17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myy\Documents\Smiley\Havoline\ATF\Go%20to%20Market%20Activities\Sales%20Tools\V2%20Sales%20Deck\NA%20car%20parc%20share%20for%20sales%20preso,%203-22-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OEM Market Share, North America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graph!$A$2:$A$23</c:f>
              <c:strCache>
                <c:ptCount val="22"/>
                <c:pt idx="0">
                  <c:v>General Motors (GM DEXRON-VI)</c:v>
                </c:pt>
                <c:pt idx="1">
                  <c:v>Toyota </c:v>
                </c:pt>
                <c:pt idx="2">
                  <c:v>Ford (under warranty)</c:v>
                </c:pt>
                <c:pt idx="3">
                  <c:v>Asian imports (low viscosity)</c:v>
                </c:pt>
                <c:pt idx="4">
                  <c:v>Hyundai</c:v>
                </c:pt>
                <c:pt idx="5">
                  <c:v>Honda</c:v>
                </c:pt>
                <c:pt idx="6">
                  <c:v>Chrysler (8 &amp; 9 speed)</c:v>
                </c:pt>
                <c:pt idx="7">
                  <c:v>Nissan</c:v>
                </c:pt>
                <c:pt idx="8">
                  <c:v>Ford (out of warranty)</c:v>
                </c:pt>
                <c:pt idx="9">
                  <c:v>Toyota (older vehicles)</c:v>
                </c:pt>
                <c:pt idx="10">
                  <c:v>European imports (low viscosity)</c:v>
                </c:pt>
                <c:pt idx="11">
                  <c:v>Hyundai, Kia and Mitsubishi</c:v>
                </c:pt>
                <c:pt idx="12">
                  <c:v>General Motors</c:v>
                </c:pt>
                <c:pt idx="13">
                  <c:v>Nissan (older vehicles)</c:v>
                </c:pt>
                <c:pt idx="14">
                  <c:v>GM (DEX-III), Ford (MERCON)</c:v>
                </c:pt>
                <c:pt idx="15">
                  <c:v>Chrysler, DaimlerCrysler, FCA, Stellantis </c:v>
                </c:pt>
                <c:pt idx="16">
                  <c:v>Toyota &amp; Honda (CVTF)</c:v>
                </c:pt>
                <c:pt idx="17">
                  <c:v>Ford (Type F)</c:v>
                </c:pt>
                <c:pt idx="18">
                  <c:v>European</c:v>
                </c:pt>
                <c:pt idx="19">
                  <c:v>GM, Ford and Mercedes-Benz (ULV ATF)</c:v>
                </c:pt>
                <c:pt idx="20">
                  <c:v>Volkswagen (DCTF)</c:v>
                </c:pt>
                <c:pt idx="21">
                  <c:v>Other</c:v>
                </c:pt>
              </c:strCache>
            </c:strRef>
          </c:cat>
          <c:val>
            <c:numRef>
              <c:f>graph!$B$2:$B$23</c:f>
              <c:numCache>
                <c:formatCode>0.0%</c:formatCode>
                <c:ptCount val="22"/>
                <c:pt idx="0">
                  <c:v>0.13300000000000001</c:v>
                </c:pt>
                <c:pt idx="1">
                  <c:v>0.09</c:v>
                </c:pt>
                <c:pt idx="2">
                  <c:v>7.3999999999999996E-2</c:v>
                </c:pt>
                <c:pt idx="3">
                  <c:v>4.4999999999999998E-2</c:v>
                </c:pt>
                <c:pt idx="4">
                  <c:v>3.9E-2</c:v>
                </c:pt>
                <c:pt idx="5">
                  <c:v>0.06</c:v>
                </c:pt>
                <c:pt idx="6">
                  <c:v>2.7E-2</c:v>
                </c:pt>
                <c:pt idx="7">
                  <c:v>1.4999999999999999E-2</c:v>
                </c:pt>
                <c:pt idx="8">
                  <c:v>6.3E-2</c:v>
                </c:pt>
                <c:pt idx="9">
                  <c:v>3.4000000000000002E-2</c:v>
                </c:pt>
                <c:pt idx="10">
                  <c:v>1.9E-2</c:v>
                </c:pt>
                <c:pt idx="11">
                  <c:v>1.2999999999999999E-2</c:v>
                </c:pt>
                <c:pt idx="12">
                  <c:v>3.0000000000000001E-3</c:v>
                </c:pt>
                <c:pt idx="13">
                  <c:v>1E-3</c:v>
                </c:pt>
                <c:pt idx="14">
                  <c:v>0.107</c:v>
                </c:pt>
                <c:pt idx="15">
                  <c:v>8.3000000000000004E-2</c:v>
                </c:pt>
                <c:pt idx="16">
                  <c:v>9.0999999999999998E-2</c:v>
                </c:pt>
                <c:pt idx="17">
                  <c:v>2.0000000000000001E-4</c:v>
                </c:pt>
                <c:pt idx="18">
                  <c:v>5.7000000000000002E-2</c:v>
                </c:pt>
                <c:pt idx="19">
                  <c:v>8.9999999999999993E-3</c:v>
                </c:pt>
                <c:pt idx="20">
                  <c:v>1.4E-2</c:v>
                </c:pt>
                <c:pt idx="21">
                  <c:v>2.2800000000000001E-2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5-4CAE-92A3-82AC02A5AA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1504624"/>
        <c:axId val="1013973912"/>
      </c:barChart>
      <c:catAx>
        <c:axId val="109150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3973912"/>
        <c:crosses val="autoZero"/>
        <c:auto val="1"/>
        <c:lblAlgn val="ctr"/>
        <c:lblOffset val="100"/>
        <c:noMultiLvlLbl val="0"/>
      </c:catAx>
      <c:valAx>
        <c:axId val="101397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9150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3EF339C-31A2-4984-8665-2A370C47051B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6670CFE-6F2F-4AF6-ACE7-293762D4E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9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eft with image re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D41B599B-B838-4924-9E24-D91E502EB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r="9871"/>
          <a:stretch/>
        </p:blipFill>
        <p:spPr>
          <a:xfrm>
            <a:off x="0" y="0"/>
            <a:ext cx="9144000" cy="5943600"/>
          </a:xfrm>
          <a:prstGeom prst="rect">
            <a:avLst/>
          </a:prstGeom>
          <a:ln w="190500">
            <a:noFill/>
          </a:ln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CF28B3DF-AA3A-406D-A4C8-CA9BC2E76FB5}"/>
              </a:ext>
            </a:extLst>
          </p:cNvPr>
          <p:cNvSpPr/>
          <p:nvPr userDrawn="1"/>
        </p:nvSpPr>
        <p:spPr>
          <a:xfrm>
            <a:off x="-12700" y="5105400"/>
            <a:ext cx="91567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66384"/>
            <a:ext cx="91440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50" dirty="0">
                <a:solidFill>
                  <a:prstClr val="white"/>
                </a:solidFill>
                <a:latin typeface="Arial"/>
              </a:rPr>
              <a:t>© 2021</a:t>
            </a:r>
            <a:r>
              <a:rPr lang="en-US" sz="750" baseline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750" dirty="0">
                <a:solidFill>
                  <a:prstClr val="white"/>
                </a:solidFill>
                <a:latin typeface="Arial"/>
              </a:rPr>
              <a:t>Chevron. All rights reserved. All trademarks are the property  of Chevron Intellectual Property LLC or their respective owners. </a:t>
            </a:r>
          </a:p>
        </p:txBody>
      </p:sp>
    </p:spTree>
    <p:extLst>
      <p:ext uri="{BB962C8B-B14F-4D97-AF65-F5344CB8AC3E}">
        <p14:creationId xmlns:p14="http://schemas.microsoft.com/office/powerpoint/2010/main" val="122192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ACF6-F28D-416D-96DB-9251031DA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148BF-763F-464D-9758-6145FF06D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34C37-A9D7-4893-9DFB-F162DDDF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C8F15-99FE-4D80-BBDB-2E6606D5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5133B-165B-4793-9505-7B48D97F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9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D97D-BD21-4334-A8AF-36FBDA18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DA10C-FBA4-45BF-96DC-95A70C188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58C1-BF46-4D09-8AE5-B83E3E30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98FE-7BFB-4AA8-8DDE-AC4CB94F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D1D8C-30C7-4A83-B4E8-3441C797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0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2082-5EC7-4B9C-A475-C9194C3E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A3E71-24BD-4954-BCB7-B69257D21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60FC8-5849-43A4-8EC1-958EFE07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14F28-346C-4FD8-A9A1-985535A2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4838B-2B8F-4D0F-BF6D-6164F314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1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E424-4872-4818-9F6A-6D8EAB83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A38E-CE3E-493E-9453-123D988EE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2AB6F-6229-42A4-8A70-72C1A6246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D9D6A-3718-4C42-89B3-C792E6A5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5BA35-DB7F-4917-B51A-C83FEA44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38E72-0A98-46BA-A63E-6E82963A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7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C317-44A6-4643-B746-83127F2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2D907-CB3F-4815-9AE3-790B9892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6601E-FAA8-4594-90F6-4B9D95AD5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6E6C8-B8B6-4748-BBF4-C918C19F0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734C0-1F63-4EB9-A7CA-65CE5323F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62580-6E5D-4D52-9026-D5AA6D70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4A2DCD-5F57-491B-B222-CF42E711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F9703-F82C-4968-B43D-E76EF2E1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1A1B-A4A7-44ED-901A-BACF5F5D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367E5-EC73-4DC2-AC0E-96F5570D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E3FFF-82B3-4641-8862-444327CA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78540-B739-447D-8FE2-D69C7762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6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E17B6-0650-4353-9567-A9DB1B58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E2CE0-8F20-4967-A7EE-543F10D0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7425C-C194-4D01-8EBF-60A07AFF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59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0950-C9D6-4D6A-A964-16304E87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DCBE8-2252-46DF-81A5-CFAF728C9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FC6B0-3358-41EE-92DE-B488E02C9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CA9B6-56AC-4C27-8747-A1710C3B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46885-9817-441B-886F-75EC8CC6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F7F1-4CEE-4C07-9F92-35937354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88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63EA-ECBC-4C92-9D82-E18C69DE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A2A65B-B716-4F25-AC5D-D267BBE2D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29244-E86E-46DE-BCDB-38497065E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91095-B9C5-4439-8179-643D2F73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11AD6-DB9B-4C77-B55E-166E0888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DF24-7014-4911-839E-C3738B39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7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4AE3-4BA6-413B-85CD-8DE26882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F34EE-71AF-475A-96D9-03D8E45EE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99F5C-32FD-41F1-A43D-1D3C696F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67BD-EC1A-454A-A116-73C8BA06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C1C16-036E-464B-9436-4B287C6A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8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ver lef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EB1E5A-BECC-4D37-8395-A9FCCB28A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"/>
            <a:ext cx="9144000" cy="6854774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FECFBD44-9351-4A02-8256-D804C4AB753D}"/>
              </a:ext>
            </a:extLst>
          </p:cNvPr>
          <p:cNvSpPr/>
          <p:nvPr userDrawn="1"/>
        </p:nvSpPr>
        <p:spPr>
          <a:xfrm>
            <a:off x="6054001" y="0"/>
            <a:ext cx="2735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011174" y="2505974"/>
            <a:ext cx="2819400" cy="1470025"/>
          </a:xfrm>
        </p:spPr>
        <p:txBody>
          <a:bodyPr lIns="182880" rIns="182880" anchor="ctr" anchorCtr="0">
            <a:noAutofit/>
          </a:bodyPr>
          <a:lstStyle>
            <a:lvl1pPr algn="ctr">
              <a:lnSpc>
                <a:spcPct val="90000"/>
              </a:lnSpc>
              <a:defRPr sz="3000" b="1">
                <a:solidFill>
                  <a:schemeClr val="bg1"/>
                </a:solidFill>
                <a:latin typeface="Helvetica Neue LT Std 75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6668" y="5520905"/>
            <a:ext cx="1752600" cy="422695"/>
          </a:xfrm>
        </p:spPr>
        <p:txBody>
          <a:bodyPr lIns="182880" rIns="18288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1" i="0" baseline="0">
                <a:solidFill>
                  <a:schemeClr val="bg1"/>
                </a:solidFill>
                <a:latin typeface="Helvetica Neue LT Std 75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 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520332-EDE5-44F3-BB99-FB06402637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60" y="1524000"/>
            <a:ext cx="2133600" cy="387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17EE6F-AD30-4EF4-A221-066521A7B9F7}"/>
              </a:ext>
            </a:extLst>
          </p:cNvPr>
          <p:cNvSpPr txBox="1"/>
          <p:nvPr userDrawn="1"/>
        </p:nvSpPr>
        <p:spPr>
          <a:xfrm>
            <a:off x="57487" y="6619857"/>
            <a:ext cx="603851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Arial"/>
              </a:rPr>
              <a:t>© 2019</a:t>
            </a:r>
            <a:r>
              <a:rPr lang="en-US" sz="800" baseline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800" dirty="0">
                <a:solidFill>
                  <a:prstClr val="white"/>
                </a:solidFill>
                <a:latin typeface="Arial"/>
              </a:rPr>
              <a:t>Chevron. All rights reserved. All trademarks are the property of Chevron Intellectual Property LLC or their respective owners. </a:t>
            </a:r>
          </a:p>
        </p:txBody>
      </p:sp>
    </p:spTree>
    <p:extLst>
      <p:ext uri="{BB962C8B-B14F-4D97-AF65-F5344CB8AC3E}">
        <p14:creationId xmlns:p14="http://schemas.microsoft.com/office/powerpoint/2010/main" val="3929114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7D450-97E7-413F-83FC-77C97A6A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9B4C6-3DC0-49FB-8F80-DDF2DAD42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CD535-8DA6-4FEA-BA1A-7D3C97C1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FAE74-EE07-4DBA-9836-067C977C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F78CC-E5D2-40DA-8571-EEB6EA14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9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lef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evHav_PPT_opposite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15150"/>
          </a:xfrm>
          <a:prstGeom prst="rect">
            <a:avLst/>
          </a:prstGeom>
        </p:spPr>
      </p:pic>
      <p:pic>
        <p:nvPicPr>
          <p:cNvPr id="12" name="Picture 11" descr="ChevHav_PPT_gold motion line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3" b="60903"/>
          <a:stretch/>
        </p:blipFill>
        <p:spPr>
          <a:xfrm>
            <a:off x="0" y="2493104"/>
            <a:ext cx="9144000" cy="188159"/>
          </a:xfrm>
          <a:prstGeom prst="rect">
            <a:avLst/>
          </a:prstGeom>
        </p:spPr>
      </p:pic>
      <p:pic>
        <p:nvPicPr>
          <p:cNvPr id="13" name="Picture 12" descr="ChevHav_PPT_gold motion line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5" b="27523"/>
          <a:stretch/>
        </p:blipFill>
        <p:spPr>
          <a:xfrm>
            <a:off x="0" y="4766692"/>
            <a:ext cx="9144000" cy="203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85799" y="2757833"/>
            <a:ext cx="6291842" cy="1290662"/>
          </a:xfrm>
        </p:spPr>
        <p:txBody>
          <a:bodyPr lIns="182880" rIns="182880" anchor="ctr" anchorCtr="0">
            <a:noAutofit/>
          </a:bodyPr>
          <a:lstStyle>
            <a:lvl1pPr algn="l">
              <a:lnSpc>
                <a:spcPct val="90000"/>
              </a:lnSpc>
              <a:defRPr sz="4400" b="1">
                <a:solidFill>
                  <a:schemeClr val="bg1"/>
                </a:solidFill>
                <a:latin typeface="Helvetica Neue LT Std 75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798" y="4239115"/>
            <a:ext cx="1981201" cy="422695"/>
          </a:xfrm>
        </p:spPr>
        <p:txBody>
          <a:bodyPr lIns="182880" rIns="18288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500" b="1" i="0" baseline="0">
                <a:solidFill>
                  <a:schemeClr val="bg1"/>
                </a:solidFill>
                <a:latin typeface="Helvetica Neue LT Std 75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9D34D-2504-4DDB-BBB9-2580A66EFB4A}"/>
              </a:ext>
            </a:extLst>
          </p:cNvPr>
          <p:cNvSpPr txBox="1"/>
          <p:nvPr userDrawn="1"/>
        </p:nvSpPr>
        <p:spPr>
          <a:xfrm>
            <a:off x="57487" y="6619857"/>
            <a:ext cx="603851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Arial"/>
              </a:rPr>
              <a:t>© 2022</a:t>
            </a:r>
            <a:r>
              <a:rPr lang="en-US" sz="800" baseline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800" dirty="0">
                <a:solidFill>
                  <a:prstClr val="white"/>
                </a:solidFill>
                <a:latin typeface="Arial"/>
              </a:rPr>
              <a:t>Chevron. All rights reserved. All trademarks are the property of Chevron Intellectual Property LLC or their respective owners.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3E7EF75-64E1-415B-BADF-9E5C719D2F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65" y="129094"/>
            <a:ext cx="2050900" cy="5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-1" y="0"/>
            <a:ext cx="9157419" cy="686806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bk object 17"/>
          <p:cNvSpPr/>
          <p:nvPr userDrawn="1"/>
        </p:nvSpPr>
        <p:spPr>
          <a:xfrm>
            <a:off x="0" y="3863238"/>
            <a:ext cx="9144000" cy="162144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9400" y="4817081"/>
            <a:ext cx="2759600" cy="330015"/>
          </a:xfr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700" b="0" i="0" baseline="0">
                <a:solidFill>
                  <a:schemeClr val="bg2"/>
                </a:solidFill>
                <a:latin typeface="HelveticaNeueLTStd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400" y="4243224"/>
            <a:ext cx="7916174" cy="492443"/>
          </a:xfrm>
        </p:spPr>
        <p:txBody>
          <a:bodyPr/>
          <a:lstStyle>
            <a:lvl1pPr>
              <a:defRPr sz="3200" b="1" baseline="0">
                <a:solidFill>
                  <a:schemeClr val="bg1"/>
                </a:solidFill>
                <a:latin typeface="Helvetica Neue LT Std 75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62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0" y="6433092"/>
            <a:ext cx="9144000" cy="153888"/>
          </a:xfrm>
        </p:spPr>
        <p:txBody>
          <a:bodyPr/>
          <a:lstStyle>
            <a:lvl1pPr algn="ctr">
              <a:defRPr sz="1000" b="1">
                <a:solidFill>
                  <a:srgbClr val="414042"/>
                </a:solidFill>
                <a:latin typeface="Helvetica Neue LT Std 75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bject 2"/>
          <p:cNvSpPr/>
          <p:nvPr userDrawn="1"/>
        </p:nvSpPr>
        <p:spPr>
          <a:xfrm>
            <a:off x="0" y="0"/>
            <a:ext cx="9144000" cy="113202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2" name="object 46"/>
          <p:cNvSpPr/>
          <p:nvPr userDrawn="1"/>
        </p:nvSpPr>
        <p:spPr>
          <a:xfrm>
            <a:off x="362484" y="6243742"/>
            <a:ext cx="8422005" cy="0"/>
          </a:xfrm>
          <a:custGeom>
            <a:avLst/>
            <a:gdLst/>
            <a:ahLst/>
            <a:cxnLst/>
            <a:rect l="l" t="t" r="r" b="b"/>
            <a:pathLst>
              <a:path w="8422005">
                <a:moveTo>
                  <a:pt x="0" y="0"/>
                </a:moveTo>
                <a:lnTo>
                  <a:pt x="8421509" y="0"/>
                </a:lnTo>
              </a:path>
            </a:pathLst>
          </a:custGeom>
          <a:ln w="3175">
            <a:solidFill>
              <a:srgbClr val="B511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Helvetica Neue LT Std 75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1" y="1447800"/>
            <a:ext cx="7543800" cy="1384995"/>
          </a:xfrm>
        </p:spPr>
        <p:txBody>
          <a:bodyPr/>
          <a:lstStyle>
            <a:lvl1pPr marL="2857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1pPr>
            <a:lvl2pPr marL="690563" indent="-293688">
              <a:buClr>
                <a:srgbClr val="FDB515"/>
              </a:buClr>
              <a:buFontTx/>
              <a:buChar char="-"/>
              <a:tabLst>
                <a:tab pos="690563" algn="l"/>
              </a:tabLst>
              <a:defRPr>
                <a:solidFill>
                  <a:srgbClr val="414042"/>
                </a:solidFill>
                <a:latin typeface="HelveticaNeueLTStd-Lt"/>
              </a:defRPr>
            </a:lvl2pPr>
            <a:lvl3pPr marL="12001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3pPr>
            <a:lvl4pPr marL="1657350" indent="-285750">
              <a:buClr>
                <a:srgbClr val="FDB515"/>
              </a:buClr>
              <a:buFontTx/>
              <a:buChar char="-"/>
              <a:defRPr baseline="0">
                <a:solidFill>
                  <a:srgbClr val="414042"/>
                </a:solidFill>
                <a:latin typeface="HelveticaNeueLTStd-Lt"/>
              </a:defRPr>
            </a:lvl4pPr>
            <a:lvl5pPr marL="21145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11481" y="6451122"/>
            <a:ext cx="30937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/>
              </a:rPr>
              <a:t>© 2019 Chevron. All rights reserved. All trademarks are the property of Chevron Intellectual Property LLC or their respective owners. </a:t>
            </a:r>
          </a:p>
        </p:txBody>
      </p:sp>
      <p:pic>
        <p:nvPicPr>
          <p:cNvPr id="9" name="81A67BE1-33D4-4A59-AA5C-512C690471A4" descr="3130C2DA-C8DB-4D8A-8ADB-6B1091BF721D">
            <a:extLst>
              <a:ext uri="{FF2B5EF4-FFF2-40B4-BE49-F238E27FC236}">
                <a16:creationId xmlns:a16="http://schemas.microsoft.com/office/drawing/2014/main" id="{9C2B5A90-D28B-44C1-A088-94A269A101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24" y="6400800"/>
            <a:ext cx="1290427" cy="23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object 2"/>
          <p:cNvSpPr/>
          <p:nvPr userDrawn="1"/>
        </p:nvSpPr>
        <p:spPr>
          <a:xfrm>
            <a:off x="359999" y="1023937"/>
            <a:ext cx="8424545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3810">
            <a:solidFill>
              <a:srgbClr val="B511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1"/>
          <p:cNvSpPr/>
          <p:nvPr userDrawn="1"/>
        </p:nvSpPr>
        <p:spPr>
          <a:xfrm>
            <a:off x="362484" y="6243742"/>
            <a:ext cx="8422005" cy="0"/>
          </a:xfrm>
          <a:custGeom>
            <a:avLst/>
            <a:gdLst/>
            <a:ahLst/>
            <a:cxnLst/>
            <a:rect l="l" t="t" r="r" b="b"/>
            <a:pathLst>
              <a:path w="8422005">
                <a:moveTo>
                  <a:pt x="0" y="0"/>
                </a:moveTo>
                <a:lnTo>
                  <a:pt x="8421509" y="0"/>
                </a:lnTo>
              </a:path>
            </a:pathLst>
          </a:custGeom>
          <a:ln w="3175">
            <a:solidFill>
              <a:srgbClr val="B511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1" y="1447800"/>
            <a:ext cx="7543800" cy="4349715"/>
          </a:xfrm>
        </p:spPr>
        <p:txBody>
          <a:bodyPr/>
          <a:lstStyle>
            <a:lvl1pPr marL="2857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1pPr>
            <a:lvl2pPr marL="690563" indent="-293688">
              <a:buClr>
                <a:srgbClr val="FDB515"/>
              </a:buClr>
              <a:buFontTx/>
              <a:buChar char="-"/>
              <a:tabLst>
                <a:tab pos="690563" algn="l"/>
              </a:tabLst>
              <a:defRPr>
                <a:solidFill>
                  <a:srgbClr val="414042"/>
                </a:solidFill>
                <a:latin typeface="HelveticaNeueLTStd-Lt"/>
              </a:defRPr>
            </a:lvl2pPr>
            <a:lvl3pPr marL="12001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3pPr>
            <a:lvl4pPr marL="1657350" indent="-285750">
              <a:buClr>
                <a:srgbClr val="FDB515"/>
              </a:buClr>
              <a:buFontTx/>
              <a:buChar char="-"/>
              <a:defRPr baseline="0">
                <a:solidFill>
                  <a:srgbClr val="414042"/>
                </a:solidFill>
                <a:latin typeface="HelveticaNeueLTStd-Lt"/>
              </a:defRPr>
            </a:lvl4pPr>
            <a:lvl5pPr marL="21145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0" y="6433092"/>
            <a:ext cx="9144000" cy="153888"/>
          </a:xfrm>
        </p:spPr>
        <p:txBody>
          <a:bodyPr/>
          <a:lstStyle>
            <a:lvl1pPr algn="ctr">
              <a:defRPr sz="1000" b="1">
                <a:solidFill>
                  <a:srgbClr val="414042"/>
                </a:solidFill>
                <a:latin typeface="Helvetica Neue LT Std 75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ECC34-7EE6-4C3A-BC8E-92BB62FEDFF5}"/>
              </a:ext>
            </a:extLst>
          </p:cNvPr>
          <p:cNvSpPr txBox="1"/>
          <p:nvPr userDrawn="1"/>
        </p:nvSpPr>
        <p:spPr>
          <a:xfrm>
            <a:off x="411481" y="6451122"/>
            <a:ext cx="336041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tx1"/>
                </a:solidFill>
                <a:latin typeface="Arial"/>
              </a:rPr>
              <a:t>© 2022</a:t>
            </a:r>
            <a:r>
              <a:rPr lang="en-US" sz="600" baseline="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Arial"/>
              </a:rPr>
              <a:t>Chevron. All rights reserved.  MERCON is a registered trademark of Ford Motor Company. DEXRON is a registered trademark of General Motors Corporation.  All trademarks are the property of Chevron Intellectual Property LLC or their respective owners. 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E64890-C702-4A55-A966-BA8D04788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80683"/>
            <a:ext cx="1112519" cy="3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99956" y="1439174"/>
            <a:ext cx="3733799" cy="4509028"/>
          </a:xfrm>
        </p:spPr>
        <p:txBody>
          <a:bodyPr/>
          <a:lstStyle>
            <a:lvl1pPr marL="2857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1pPr>
            <a:lvl2pPr marL="690563" indent="-293688">
              <a:buClr>
                <a:srgbClr val="FDB515"/>
              </a:buClr>
              <a:buFontTx/>
              <a:buChar char="-"/>
              <a:tabLst>
                <a:tab pos="690563" algn="l"/>
              </a:tabLst>
              <a:defRPr>
                <a:solidFill>
                  <a:srgbClr val="414042"/>
                </a:solidFill>
                <a:latin typeface="HelveticaNeueLTStd-Lt"/>
              </a:defRPr>
            </a:lvl2pPr>
            <a:lvl3pPr marL="12001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3pPr>
            <a:lvl4pPr marL="1657350" indent="-285750">
              <a:buClr>
                <a:srgbClr val="FDB515"/>
              </a:buClr>
              <a:buFontTx/>
              <a:buChar char="-"/>
              <a:defRPr baseline="0">
                <a:solidFill>
                  <a:srgbClr val="414042"/>
                </a:solidFill>
                <a:latin typeface="HelveticaNeueLTStd-Lt"/>
              </a:defRPr>
            </a:lvl4pPr>
            <a:lvl5pPr marL="21145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1" y="1447800"/>
            <a:ext cx="3733799" cy="4500402"/>
          </a:xfrm>
        </p:spPr>
        <p:txBody>
          <a:bodyPr/>
          <a:lstStyle>
            <a:lvl1pPr marL="2857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1pPr>
            <a:lvl2pPr marL="690563" indent="-293688">
              <a:buClr>
                <a:srgbClr val="FDB515"/>
              </a:buClr>
              <a:buFontTx/>
              <a:buChar char="-"/>
              <a:tabLst>
                <a:tab pos="690563" algn="l"/>
              </a:tabLst>
              <a:defRPr>
                <a:solidFill>
                  <a:srgbClr val="414042"/>
                </a:solidFill>
                <a:latin typeface="HelveticaNeueLTStd-Lt"/>
              </a:defRPr>
            </a:lvl2pPr>
            <a:lvl3pPr marL="12001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3pPr>
            <a:lvl4pPr marL="1657350" indent="-285750">
              <a:buClr>
                <a:srgbClr val="FDB515"/>
              </a:buClr>
              <a:buFontTx/>
              <a:buChar char="-"/>
              <a:defRPr baseline="0">
                <a:solidFill>
                  <a:srgbClr val="414042"/>
                </a:solidFill>
                <a:latin typeface="HelveticaNeueLTStd-Lt"/>
              </a:defRPr>
            </a:lvl4pPr>
            <a:lvl5pPr marL="21145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/>
          <p:cNvSpPr/>
          <p:nvPr userDrawn="1"/>
        </p:nvSpPr>
        <p:spPr>
          <a:xfrm>
            <a:off x="359999" y="1023937"/>
            <a:ext cx="8424545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3810">
            <a:solidFill>
              <a:srgbClr val="B511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41"/>
          <p:cNvSpPr/>
          <p:nvPr userDrawn="1"/>
        </p:nvSpPr>
        <p:spPr>
          <a:xfrm>
            <a:off x="362484" y="6243742"/>
            <a:ext cx="8422005" cy="0"/>
          </a:xfrm>
          <a:custGeom>
            <a:avLst/>
            <a:gdLst/>
            <a:ahLst/>
            <a:cxnLst/>
            <a:rect l="l" t="t" r="r" b="b"/>
            <a:pathLst>
              <a:path w="8422005">
                <a:moveTo>
                  <a:pt x="0" y="0"/>
                </a:moveTo>
                <a:lnTo>
                  <a:pt x="8421509" y="0"/>
                </a:lnTo>
              </a:path>
            </a:pathLst>
          </a:custGeom>
          <a:ln w="3175">
            <a:solidFill>
              <a:srgbClr val="B511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0" y="6433092"/>
            <a:ext cx="9144000" cy="153888"/>
          </a:xfrm>
        </p:spPr>
        <p:txBody>
          <a:bodyPr/>
          <a:lstStyle>
            <a:lvl1pPr algn="ctr">
              <a:defRPr sz="1000" b="1">
                <a:solidFill>
                  <a:srgbClr val="414042"/>
                </a:solidFill>
                <a:latin typeface="Helvetica Neue LT Std 75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81A67BE1-33D4-4A59-AA5C-512C690471A4" descr="3130C2DA-C8DB-4D8A-8ADB-6B1091BF721D">
            <a:extLst>
              <a:ext uri="{FF2B5EF4-FFF2-40B4-BE49-F238E27FC236}">
                <a16:creationId xmlns:a16="http://schemas.microsoft.com/office/drawing/2014/main" id="{AE890028-788F-41D7-8E0B-2AD2241466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24" y="6400800"/>
            <a:ext cx="1290427" cy="23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66719B-01C6-40E3-8357-25B5A2305C1D}"/>
              </a:ext>
            </a:extLst>
          </p:cNvPr>
          <p:cNvSpPr txBox="1"/>
          <p:nvPr userDrawn="1"/>
        </p:nvSpPr>
        <p:spPr>
          <a:xfrm>
            <a:off x="411481" y="6451122"/>
            <a:ext cx="30937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/>
              </a:rPr>
              <a:t>© 2022</a:t>
            </a:r>
            <a:r>
              <a:rPr lang="en-US" sz="800" baseline="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Arial"/>
              </a:rPr>
              <a:t>Chevron. All rights reserved. All trademarks are the property of Chevron Intellectual Property LLC or their respective owners.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359999" y="1023937"/>
            <a:ext cx="8424545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3810">
            <a:solidFill>
              <a:srgbClr val="B511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1"/>
          <p:cNvSpPr/>
          <p:nvPr userDrawn="1"/>
        </p:nvSpPr>
        <p:spPr>
          <a:xfrm>
            <a:off x="362484" y="6243742"/>
            <a:ext cx="8422005" cy="0"/>
          </a:xfrm>
          <a:custGeom>
            <a:avLst/>
            <a:gdLst/>
            <a:ahLst/>
            <a:cxnLst/>
            <a:rect l="l" t="t" r="r" b="b"/>
            <a:pathLst>
              <a:path w="8422005">
                <a:moveTo>
                  <a:pt x="0" y="0"/>
                </a:moveTo>
                <a:lnTo>
                  <a:pt x="8421509" y="0"/>
                </a:lnTo>
              </a:path>
            </a:pathLst>
          </a:custGeom>
          <a:ln w="3175">
            <a:solidFill>
              <a:srgbClr val="B511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1" y="1447800"/>
            <a:ext cx="3733799" cy="4012194"/>
          </a:xfrm>
        </p:spPr>
        <p:txBody>
          <a:bodyPr/>
          <a:lstStyle>
            <a:lvl1pPr marL="2857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1pPr>
            <a:lvl2pPr marL="690563" indent="-293688">
              <a:buClr>
                <a:srgbClr val="FDB515"/>
              </a:buClr>
              <a:buFontTx/>
              <a:buChar char="-"/>
              <a:tabLst>
                <a:tab pos="690563" algn="l"/>
              </a:tabLst>
              <a:defRPr>
                <a:solidFill>
                  <a:srgbClr val="414042"/>
                </a:solidFill>
                <a:latin typeface="HelveticaNeueLTStd-Lt"/>
              </a:defRPr>
            </a:lvl2pPr>
            <a:lvl3pPr marL="12001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3pPr>
            <a:lvl4pPr marL="1657350" indent="-285750">
              <a:buClr>
                <a:srgbClr val="FDB515"/>
              </a:buClr>
              <a:buFontTx/>
              <a:buChar char="-"/>
              <a:defRPr baseline="0">
                <a:solidFill>
                  <a:srgbClr val="414042"/>
                </a:solidFill>
                <a:latin typeface="HelveticaNeueLTStd-Lt"/>
              </a:defRPr>
            </a:lvl4pPr>
            <a:lvl5pPr marL="2114550" indent="-285750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Holder 3"/>
          <p:cNvSpPr>
            <a:spLocks noGrp="1"/>
          </p:cNvSpPr>
          <p:nvPr>
            <p:ph sz="half" idx="10"/>
          </p:nvPr>
        </p:nvSpPr>
        <p:spPr>
          <a:xfrm>
            <a:off x="4704967" y="1439174"/>
            <a:ext cx="3641090" cy="402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14042"/>
                </a:solidFill>
                <a:latin typeface="HelveticaNeueLTStd-Lt"/>
                <a:cs typeface="HelveticaNeueLTStd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0" y="6433092"/>
            <a:ext cx="9144000" cy="153888"/>
          </a:xfrm>
        </p:spPr>
        <p:txBody>
          <a:bodyPr/>
          <a:lstStyle>
            <a:lvl1pPr algn="ctr">
              <a:defRPr sz="1000" b="1">
                <a:solidFill>
                  <a:srgbClr val="414042"/>
                </a:solidFill>
                <a:latin typeface="Helvetica Neue LT Std 75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81A67BE1-33D4-4A59-AA5C-512C690471A4" descr="3130C2DA-C8DB-4D8A-8ADB-6B1091BF721D">
            <a:extLst>
              <a:ext uri="{FF2B5EF4-FFF2-40B4-BE49-F238E27FC236}">
                <a16:creationId xmlns:a16="http://schemas.microsoft.com/office/drawing/2014/main" id="{2234D408-8F0C-4018-95CE-0D49BE19BB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24" y="6400800"/>
            <a:ext cx="1290427" cy="23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6DC181-6C28-4DDE-9D9C-F2831D6BCBF3}"/>
              </a:ext>
            </a:extLst>
          </p:cNvPr>
          <p:cNvSpPr txBox="1"/>
          <p:nvPr userDrawn="1"/>
        </p:nvSpPr>
        <p:spPr>
          <a:xfrm>
            <a:off x="411481" y="6451122"/>
            <a:ext cx="30937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/>
              </a:rPr>
              <a:t>© 2017</a:t>
            </a:r>
            <a:r>
              <a:rPr lang="en-US" sz="800" baseline="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Arial"/>
              </a:rPr>
              <a:t>Chevron. All rights reserved. All trademarks are the property of Chevron Intellectual Property LLC or their respective owners.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91300" y="1587503"/>
            <a:ext cx="3641090" cy="402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14042"/>
                </a:solidFill>
                <a:latin typeface="HelveticaNeueLTStd-Lt"/>
                <a:cs typeface="HelveticaNeueLTStd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object 2"/>
          <p:cNvSpPr/>
          <p:nvPr userDrawn="1"/>
        </p:nvSpPr>
        <p:spPr>
          <a:xfrm>
            <a:off x="359999" y="1023937"/>
            <a:ext cx="8424545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3810">
            <a:solidFill>
              <a:srgbClr val="B511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41"/>
          <p:cNvSpPr/>
          <p:nvPr userDrawn="1"/>
        </p:nvSpPr>
        <p:spPr>
          <a:xfrm>
            <a:off x="362484" y="6243742"/>
            <a:ext cx="8422005" cy="0"/>
          </a:xfrm>
          <a:custGeom>
            <a:avLst/>
            <a:gdLst/>
            <a:ahLst/>
            <a:cxnLst/>
            <a:rect l="l" t="t" r="r" b="b"/>
            <a:pathLst>
              <a:path w="8422005">
                <a:moveTo>
                  <a:pt x="0" y="0"/>
                </a:moveTo>
                <a:lnTo>
                  <a:pt x="8421509" y="0"/>
                </a:lnTo>
              </a:path>
            </a:pathLst>
          </a:custGeom>
          <a:ln w="3175">
            <a:solidFill>
              <a:srgbClr val="B5111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Holder 3"/>
          <p:cNvSpPr>
            <a:spLocks noGrp="1"/>
          </p:cNvSpPr>
          <p:nvPr>
            <p:ph sz="half" idx="10"/>
          </p:nvPr>
        </p:nvSpPr>
        <p:spPr>
          <a:xfrm>
            <a:off x="4697659" y="1578779"/>
            <a:ext cx="3641090" cy="402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14042"/>
                </a:solidFill>
                <a:latin typeface="HelveticaNeueLTStd-Lt"/>
                <a:cs typeface="HelveticaNeueLTStd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0" y="6433092"/>
            <a:ext cx="9144000" cy="153888"/>
          </a:xfrm>
        </p:spPr>
        <p:txBody>
          <a:bodyPr/>
          <a:lstStyle>
            <a:lvl1pPr algn="ctr">
              <a:defRPr sz="1000" b="1">
                <a:solidFill>
                  <a:srgbClr val="414042"/>
                </a:solidFill>
                <a:latin typeface="Helvetica Neue LT Std 75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81A67BE1-33D4-4A59-AA5C-512C690471A4" descr="3130C2DA-C8DB-4D8A-8ADB-6B1091BF721D">
            <a:extLst>
              <a:ext uri="{FF2B5EF4-FFF2-40B4-BE49-F238E27FC236}">
                <a16:creationId xmlns:a16="http://schemas.microsoft.com/office/drawing/2014/main" id="{230C8E3F-E4CE-4E91-8E13-E9F32EA10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24" y="6400800"/>
            <a:ext cx="1290427" cy="23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995A2E-BDE7-4417-817B-83A9F04B8C0B}"/>
              </a:ext>
            </a:extLst>
          </p:cNvPr>
          <p:cNvSpPr txBox="1"/>
          <p:nvPr userDrawn="1"/>
        </p:nvSpPr>
        <p:spPr>
          <a:xfrm>
            <a:off x="411481" y="6451122"/>
            <a:ext cx="30937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/>
              </a:rPr>
              <a:t>© 2017</a:t>
            </a:r>
            <a:r>
              <a:rPr lang="en-US" sz="800" baseline="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Arial"/>
              </a:rPr>
              <a:t>Chevron. All rights reserved. All trademarks are the property of Chevron Intellectual Property LLC or their respective owners.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299" y="67330"/>
            <a:ext cx="8017400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B5111A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778" y="1691817"/>
            <a:ext cx="8424443" cy="3677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74" r:id="rId3"/>
    <p:sldLayoutId id="2147483673" r:id="rId4"/>
    <p:sldLayoutId id="2147483665" r:id="rId5"/>
    <p:sldLayoutId id="2147483668" r:id="rId6"/>
    <p:sldLayoutId id="2147483664" r:id="rId7"/>
    <p:sldLayoutId id="2147483662" r:id="rId8"/>
    <p:sldLayoutId id="2147483663" r:id="rId9"/>
  </p:sldLayoutIdLst>
  <p:hf hd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3388F-CC3A-4826-8181-D064CEC5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01CAA-7F36-47BF-984F-EC082EEAD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5A1F3-03A3-46A0-8188-8140B4A29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C37E8-D5E3-42C9-9B1B-D837868CFA8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1D9D9-FB07-47F3-8CB5-CBCAE87B3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0245-D642-421B-87BA-DBA6E8FF0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5C3A-F994-4D6D-8ACC-408E10B1B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1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96EE-F7B0-4C76-8D6B-21892DBDB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8" y="2757832"/>
            <a:ext cx="8229602" cy="1356967"/>
          </a:xfrm>
        </p:spPr>
        <p:txBody>
          <a:bodyPr/>
          <a:lstStyle/>
          <a:p>
            <a:r>
              <a:rPr lang="en-US" sz="4000" dirty="0"/>
              <a:t>Havoline</a:t>
            </a:r>
            <a:r>
              <a:rPr lang="en-US" sz="4000" baseline="30000" dirty="0"/>
              <a:t>®</a:t>
            </a:r>
            <a:r>
              <a:rPr lang="en-US" sz="4000" dirty="0"/>
              <a:t> Full Synthetic Multi-Vehicle ATF Product 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6D821-A7F5-482C-9B87-EF5AA9E88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8" y="4239115"/>
            <a:ext cx="2667002" cy="422695"/>
          </a:xfrm>
        </p:spPr>
        <p:txBody>
          <a:bodyPr/>
          <a:lstStyle/>
          <a:p>
            <a:r>
              <a:rPr lang="en-US" dirty="0"/>
              <a:t>Chevron Sales Team</a:t>
            </a:r>
          </a:p>
          <a:p>
            <a:r>
              <a:rPr lang="en-US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394867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Product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610599" cy="4616648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Peace of mind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Approved fluid for GM DEXRON-VI and Ford MERCON-LV applications - offers warranty coverage for vehicles that specify these specifications</a:t>
            </a: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Broad coverage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Backward compatible with all applications that require GM DEXRON-III, DEXRON-II and DEXRON specs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Also recommended for Toyota, Honda, Hyundai vehicles and many other import vehicles</a:t>
            </a: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Maximize transmission life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Advanced formula made with high purity synthetic base oils resists foaming and protects transmission against wear, corrosion, and sludge formation</a:t>
            </a: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Lower maintenance costs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Superior high temperature and anti-oxidation properties help protect the transmission and keep it clean during extended drain intervals</a:t>
            </a: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fuel economy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viscosity formula reduces transmission drag and improves efficiency to help maximize fuel economy</a:t>
            </a: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Save money with proven technology 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Proven to work with modern vehicles through extensive testing, so there's no need for supplemental additives or top treats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73879-C93A-49D4-A2ED-92A3E2DEAB64}"/>
              </a:ext>
            </a:extLst>
          </p:cNvPr>
          <p:cNvSpPr txBox="1"/>
          <p:nvPr/>
        </p:nvSpPr>
        <p:spPr>
          <a:xfrm>
            <a:off x="563299" y="5588538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Std-Lt"/>
              </a:rPr>
              <a:t>Chevron does not recommend Havoline Full Synthetic Multi-Vehicle ATF for use in vehicles with continuously variable transmissions (CVTs) or dual clutch transmissions (DCTs). Havoline Full Synthetic Multi-Vehicle ATF is not recommended for transmissions where Ford Type F, MERCON, </a:t>
            </a:r>
            <a:r>
              <a:rPr lang="it-IT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Std-Lt"/>
              </a:rPr>
              <a:t>MERCON V, MERCON SP, MERCON ULV is </a:t>
            </a:r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Std-Lt"/>
              </a:rPr>
              <a:t>specified.</a:t>
            </a:r>
          </a:p>
        </p:txBody>
      </p:sp>
    </p:spTree>
    <p:extLst>
      <p:ext uri="{BB962C8B-B14F-4D97-AF65-F5344CB8AC3E}">
        <p14:creationId xmlns:p14="http://schemas.microsoft.com/office/powerpoint/2010/main" val="166265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93C6E-A5EA-59CD-855D-A90AA2F2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 dirty="0"/>
              <a:t>Product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CB9E6-DA6D-51C3-BF34-2209F2D8B8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1B0819-2A04-4DE1-9A30-2D0AAE7E2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6663917" cy="4739759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PitPack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Drum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Availability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Number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226536</a:t>
            </a:r>
          </a:p>
          <a:p>
            <a:pPr lvl="1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Approvals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6684699" cy="498598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Motors DEXRON®-VI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Licensed for most GM automatic cars*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for any car specifying DEXRON, -II, -III and -VI specs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 MERCON® LV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Licensed for all +MY2009 Ford automatics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(ex. 9-10 spd)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recommended for MERCON, -V, -SP and -ULV 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 M315 1-A-LV13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for increasing modern imported vehicles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 JASO M315 1-A and 1-A-LV applications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*except for GM vehicles specifying DEXRON HP or ULV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B7DAA-9944-4D8F-BFC9-82865E6B4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371600"/>
            <a:ext cx="1930400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AE2FF-B3CE-438B-853F-FB56FACCC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622" y="3429001"/>
            <a:ext cx="1345178" cy="11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3724096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 performance in +6 speed automatics specifying these low viscosity fluids</a:t>
            </a:r>
          </a:p>
          <a:p>
            <a:pPr lvl="1"/>
            <a:r>
              <a:rPr lang="en-US" sz="24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JASO: M315 Type 1A</a:t>
            </a:r>
          </a:p>
          <a:p>
            <a:pPr lvl="1"/>
            <a:r>
              <a:rPr lang="en-US" sz="24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Toyota: Type WS (JWS 3324)</a:t>
            </a:r>
          </a:p>
          <a:p>
            <a:pPr lvl="1"/>
            <a:r>
              <a:rPr lang="en-US" sz="24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Nissan: Matic-S</a:t>
            </a:r>
          </a:p>
          <a:p>
            <a:pPr lvl="1"/>
            <a:r>
              <a:rPr lang="en-US" sz="24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Hyundai: Diamond SP-IV</a:t>
            </a:r>
          </a:p>
          <a:p>
            <a:pPr lvl="1"/>
            <a:r>
              <a:rPr lang="en-US" sz="24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Honda: DW-1</a:t>
            </a:r>
          </a:p>
          <a:p>
            <a:pPr lvl="1"/>
            <a:r>
              <a:rPr lang="en-US" sz="24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ZF: 6, 8 and 9 Speed Transmissions</a:t>
            </a:r>
          </a:p>
          <a:p>
            <a:pPr lvl="1"/>
            <a:r>
              <a:rPr lang="en-US" sz="24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Mercedes Benz: MB 236.12/14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 Vehicle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433092"/>
            <a:ext cx="9144000" cy="153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Toyota Logo, HD, Meaning">
            <a:extLst>
              <a:ext uri="{FF2B5EF4-FFF2-40B4-BE49-F238E27FC236}">
                <a16:creationId xmlns:a16="http://schemas.microsoft.com/office/drawing/2014/main" id="{4848E0F6-D7D2-4829-8779-82B84352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7" y="4969582"/>
            <a:ext cx="1189521" cy="10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initi Logo, HD Png, Meaning, Information">
            <a:extLst>
              <a:ext uri="{FF2B5EF4-FFF2-40B4-BE49-F238E27FC236}">
                <a16:creationId xmlns:a16="http://schemas.microsoft.com/office/drawing/2014/main" id="{66FA81DB-F620-41C3-A561-2A6BF1F74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20" y="4985499"/>
            <a:ext cx="1798280" cy="10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yundai Logo, history, meaning, symbol, PNG">
            <a:extLst>
              <a:ext uri="{FF2B5EF4-FFF2-40B4-BE49-F238E27FC236}">
                <a16:creationId xmlns:a16="http://schemas.microsoft.com/office/drawing/2014/main" id="{6440536B-9FCA-4D53-A220-2CB5597A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76" y="5006432"/>
            <a:ext cx="1632474" cy="91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nda Logo, history, meaning, symbol, PNG">
            <a:extLst>
              <a:ext uri="{FF2B5EF4-FFF2-40B4-BE49-F238E27FC236}">
                <a16:creationId xmlns:a16="http://schemas.microsoft.com/office/drawing/2014/main" id="{839F51D2-B95E-4B75-AFC3-2FE086AE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5013054"/>
            <a:ext cx="1609725" cy="9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rcedes-Benz Logo, HD Png, Meaning, Information">
            <a:extLst>
              <a:ext uri="{FF2B5EF4-FFF2-40B4-BE49-F238E27FC236}">
                <a16:creationId xmlns:a16="http://schemas.microsoft.com/office/drawing/2014/main" id="{57296289-E79E-4585-9A08-05F1DF37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74" y="4961947"/>
            <a:ext cx="1840151" cy="10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MW Logo, Png, Meaning">
            <a:extLst>
              <a:ext uri="{FF2B5EF4-FFF2-40B4-BE49-F238E27FC236}">
                <a16:creationId xmlns:a16="http://schemas.microsoft.com/office/drawing/2014/main" id="{63849276-1209-4320-8B24-3954B21D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3" y="4910248"/>
            <a:ext cx="1109552" cy="11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8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A0D99-FB19-4311-A0A9-C654A103BA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E970E-1596-480A-8F07-477C0D0192BF}"/>
              </a:ext>
            </a:extLst>
          </p:cNvPr>
          <p:cNvSpPr txBox="1"/>
          <p:nvPr/>
        </p:nvSpPr>
        <p:spPr>
          <a:xfrm>
            <a:off x="2674621" y="3105834"/>
            <a:ext cx="379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Proven Technology</a:t>
            </a:r>
          </a:p>
        </p:txBody>
      </p:sp>
    </p:spTree>
    <p:extLst>
      <p:ext uri="{BB962C8B-B14F-4D97-AF65-F5344CB8AC3E}">
        <p14:creationId xmlns:p14="http://schemas.microsoft.com/office/powerpoint/2010/main" val="66024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5311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8005616" cy="4431983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performance is validated for most OEM and transmission manufacturers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performance is evaluated by combination of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Published/available specifications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standard bench tests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tests - by Mileage Accumulation Dynamometer (MAD) or field trial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claims are developed according to core OEM specifications and common transmission types supplied by transmission manufacturers (OEM tier-1 suppliers)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Extensive Testing To Support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8005616" cy="2954655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Mileage Accumulation Dynamometer (MAD) Evaluations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DEXRON-VI Field Trial 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 MERCON LV Field Trial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Vehicle Field Trials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4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C235-519E-45E7-B377-3C62C777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/>
              <a:t>MAD &amp; Field Trial Evaluation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1C374-40CF-4698-AAC8-3D83F065A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447800"/>
            <a:ext cx="7543800" cy="4062651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MAD and bench test completed at independent facilities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Intertek and Southwest Research Institute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Hardware and fluid properties met critical performance criteria set by OEMs during MAD and field trials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Viscosity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Oxidation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Wear protection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Shift feel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Anti-shudder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EB982-8335-4655-98A3-65552083F4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8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GM DEXRON-VI Field Trial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2" y="1186458"/>
            <a:ext cx="7502117" cy="3785652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2007 Chevrolet Uplanders were field tested for 150K miles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oil sampling &amp; ride evaluations were conducted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driver complaints or abnormal findings during or end of test</a:t>
            </a:r>
          </a:p>
          <a:p>
            <a:pPr defTabSz="914400"/>
            <a:endParaRPr 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Rigorous field test at extended drain interval of 150K miles conducted with negligible bare elements detected:</a:t>
            </a:r>
          </a:p>
          <a:p>
            <a:pPr lvl="1" defTabSz="914400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(Fe) </a:t>
            </a:r>
          </a:p>
          <a:p>
            <a:pPr lvl="1" defTabSz="914400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(Cu) </a:t>
            </a:r>
          </a:p>
          <a:p>
            <a:pPr lvl="1" defTabSz="914400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(Pb) </a:t>
            </a:r>
          </a:p>
          <a:p>
            <a:pPr lvl="1" defTabSz="914400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(Sn) </a:t>
            </a:r>
          </a:p>
          <a:p>
            <a:pPr lvl="1" defTabSz="914400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(Al) </a:t>
            </a:r>
          </a:p>
          <a:p>
            <a:pPr lvl="1" defTabSz="914400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(Si)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AB51A-7B89-4AE0-AE3D-793436719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384054"/>
            <a:ext cx="2510313" cy="15689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3240D5-54FC-4F5F-A0AC-C3E22EA2C3F2}"/>
              </a:ext>
            </a:extLst>
          </p:cNvPr>
          <p:cNvSpPr/>
          <p:nvPr/>
        </p:nvSpPr>
        <p:spPr>
          <a:xfrm>
            <a:off x="652608" y="5181600"/>
            <a:ext cx="7653192" cy="430887"/>
          </a:xfrm>
          <a:prstGeom prst="rect">
            <a:avLst/>
          </a:prstGeom>
          <a:solidFill>
            <a:srgbClr val="0000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were approved by GM for DEXRON® VI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D5FBB6-ADB1-499C-A833-12EACC26D783}"/>
              </a:ext>
            </a:extLst>
          </p:cNvPr>
          <p:cNvSpPr txBox="1"/>
          <p:nvPr/>
        </p:nvSpPr>
        <p:spPr>
          <a:xfrm>
            <a:off x="990600" y="5867400"/>
            <a:ext cx="3501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*See Appendix for Oil Analysis and EOT Inspection Details</a:t>
            </a:r>
          </a:p>
        </p:txBody>
      </p:sp>
    </p:spTree>
    <p:extLst>
      <p:ext uri="{BB962C8B-B14F-4D97-AF65-F5344CB8AC3E}">
        <p14:creationId xmlns:p14="http://schemas.microsoft.com/office/powerpoint/2010/main" val="243393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Ford MERCON LV Field Trial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186458"/>
            <a:ext cx="5673317" cy="3908762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Ford F-150 trucks were field tested for 100K miles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oil sampling &amp; ride evaluations were conducted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driver complaints or abnormal findings during or end of test</a:t>
            </a:r>
          </a:p>
          <a:p>
            <a:pPr defTabSz="914400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Rigorous field test at extended drain interval of 150K miles conducted with negligible bare elements detected:</a:t>
            </a:r>
          </a:p>
          <a:p>
            <a:pPr lvl="1" defTabSz="914400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(Fe) </a:t>
            </a:r>
          </a:p>
          <a:p>
            <a:pPr lvl="1" defTabSz="914400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(Cu) </a:t>
            </a:r>
          </a:p>
          <a:p>
            <a:pPr lvl="1" defTabSz="914400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(Pb) </a:t>
            </a:r>
          </a:p>
          <a:p>
            <a:pPr lvl="1" defTabSz="914400"/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(Al)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15C0C-8B1C-4955-BB2A-42FA434E8842}"/>
              </a:ext>
            </a:extLst>
          </p:cNvPr>
          <p:cNvSpPr/>
          <p:nvPr/>
        </p:nvSpPr>
        <p:spPr>
          <a:xfrm>
            <a:off x="499544" y="5334000"/>
            <a:ext cx="7653192" cy="430887"/>
          </a:xfrm>
          <a:prstGeom prst="rect">
            <a:avLst/>
          </a:prstGeom>
          <a:solidFill>
            <a:srgbClr val="0000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were approved by Ford for MERCON® LV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369C7C-090A-46DA-9480-83D729F8B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476850"/>
            <a:ext cx="2667000" cy="1191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E332F3-DDDB-4F4B-B903-7C36EFF0E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85" b="9349"/>
          <a:stretch/>
        </p:blipFill>
        <p:spPr>
          <a:xfrm>
            <a:off x="6220709" y="3581400"/>
            <a:ext cx="2694691" cy="1037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155FCB-19D5-493F-9286-3EB0D56036A8}"/>
              </a:ext>
            </a:extLst>
          </p:cNvPr>
          <p:cNvSpPr txBox="1"/>
          <p:nvPr/>
        </p:nvSpPr>
        <p:spPr>
          <a:xfrm>
            <a:off x="838200" y="5867400"/>
            <a:ext cx="3501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*See Appendix for Oil Analysis and EOT Inspection Details</a:t>
            </a:r>
          </a:p>
        </p:txBody>
      </p:sp>
    </p:spTree>
    <p:extLst>
      <p:ext uri="{BB962C8B-B14F-4D97-AF65-F5344CB8AC3E}">
        <p14:creationId xmlns:p14="http://schemas.microsoft.com/office/powerpoint/2010/main" val="377784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61664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and Market Information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90245" lvl="1" indent="-293370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Market Dynamics</a:t>
            </a:r>
          </a:p>
          <a:p>
            <a:pPr marL="690245" lvl="1" indent="-293370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90245" lvl="1" indent="-293370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Overview</a:t>
            </a:r>
          </a:p>
          <a:p>
            <a:pPr marL="690245" lvl="1" indent="-293370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90245" lvl="1" indent="-293370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Details</a:t>
            </a:r>
          </a:p>
          <a:p>
            <a:pPr marL="690245" lvl="1" indent="-293370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90245" lvl="1" indent="-293370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Approvals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Proven Technology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ATF Product Coverage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Appendix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57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Viscosity ATF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066800"/>
            <a:ext cx="8005616" cy="492443"/>
          </a:xfrm>
        </p:spPr>
        <p:txBody>
          <a:bodyPr/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Extensive tests were completed to support 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“suitable for use”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claims in various low viscosity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CCCD46F-AFF0-4003-8513-49CF2407D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09227"/>
              </p:ext>
            </p:extLst>
          </p:nvPr>
        </p:nvGraphicFramePr>
        <p:xfrm>
          <a:off x="685800" y="1922991"/>
          <a:ext cx="7620000" cy="3225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059">
                  <a:extLst>
                    <a:ext uri="{9D8B030D-6E8A-4147-A177-3AD203B41FA5}">
                      <a16:colId xmlns:a16="http://schemas.microsoft.com/office/drawing/2014/main" val="519364962"/>
                    </a:ext>
                  </a:extLst>
                </a:gridCol>
                <a:gridCol w="1709270">
                  <a:extLst>
                    <a:ext uri="{9D8B030D-6E8A-4147-A177-3AD203B41FA5}">
                      <a16:colId xmlns:a16="http://schemas.microsoft.com/office/drawing/2014/main" val="602370646"/>
                    </a:ext>
                  </a:extLst>
                </a:gridCol>
                <a:gridCol w="2623671">
                  <a:extLst>
                    <a:ext uri="{9D8B030D-6E8A-4147-A177-3AD203B41FA5}">
                      <a16:colId xmlns:a16="http://schemas.microsoft.com/office/drawing/2014/main" val="181694666"/>
                    </a:ext>
                  </a:extLst>
                </a:gridCol>
              </a:tblGrid>
              <a:tr h="72581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Trial 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(miles)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Mileage Accumulation  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Dynamometer (miles)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531472"/>
                  </a:ext>
                </a:extLst>
              </a:tr>
              <a:tr h="42577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Honda ATF-Z1, DW-1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565253"/>
                  </a:ext>
                </a:extLst>
              </a:tr>
              <a:tr h="34562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Hyundai SP-IV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353458"/>
                  </a:ext>
                </a:extLst>
              </a:tr>
              <a:tr h="34562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Nissan Matic-S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93086"/>
                  </a:ext>
                </a:extLst>
              </a:tr>
              <a:tr h="34562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Toyota WS and T-IV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50515"/>
                  </a:ext>
                </a:extLst>
              </a:tr>
              <a:tr h="34562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Chrysler Type 9602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04615"/>
                  </a:ext>
                </a:extLst>
              </a:tr>
              <a:tr h="34562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 236.12/14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188863"/>
                  </a:ext>
                </a:extLst>
              </a:tr>
              <a:tr h="34562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ZF TE-ML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822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886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A0D99-FB19-4311-A0A9-C654A103BA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E970E-1596-480A-8F07-477C0D0192BF}"/>
              </a:ext>
            </a:extLst>
          </p:cNvPr>
          <p:cNvSpPr txBox="1"/>
          <p:nvPr/>
        </p:nvSpPr>
        <p:spPr>
          <a:xfrm>
            <a:off x="2793660" y="3105834"/>
            <a:ext cx="3556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Product Coverage</a:t>
            </a:r>
          </a:p>
        </p:txBody>
      </p:sp>
    </p:spTree>
    <p:extLst>
      <p:ext uri="{BB962C8B-B14F-4D97-AF65-F5344CB8AC3E}">
        <p14:creationId xmlns:p14="http://schemas.microsoft.com/office/powerpoint/2010/main" val="3796921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ATF Product Coverage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8005616" cy="4124206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details for: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DEXRON-VI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MERCON LV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 M315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Honda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Hyundai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Nissan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Toyota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Toyota WS and T-IV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Mercedes-Benz 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Chrysler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0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DEXRON-VI ATF Family Coverage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A1F95B1-6EBD-467B-A2EE-C3C153610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46" y="1600200"/>
            <a:ext cx="8643654" cy="4495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77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MERCON LV ATF Family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6AE715-B308-4AB9-AD17-F9959920A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343878"/>
              </p:ext>
            </p:extLst>
          </p:nvPr>
        </p:nvGraphicFramePr>
        <p:xfrm>
          <a:off x="1042027" y="1298048"/>
          <a:ext cx="7059946" cy="251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351">
                  <a:extLst>
                    <a:ext uri="{9D8B030D-6E8A-4147-A177-3AD203B41FA5}">
                      <a16:colId xmlns:a16="http://schemas.microsoft.com/office/drawing/2014/main" val="1090947870"/>
                    </a:ext>
                  </a:extLst>
                </a:gridCol>
                <a:gridCol w="3119595">
                  <a:extLst>
                    <a:ext uri="{9D8B030D-6E8A-4147-A177-3AD203B41FA5}">
                      <a16:colId xmlns:a16="http://schemas.microsoft.com/office/drawing/2014/main" val="3544450354"/>
                    </a:ext>
                  </a:extLst>
                </a:gridCol>
              </a:tblGrid>
              <a:tr h="5023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ATF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416621"/>
                  </a:ext>
                </a:extLst>
              </a:tr>
              <a:tr h="50239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 / MERCON LV / Motorcraft®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 XT-10-QLVC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007733"/>
                  </a:ext>
                </a:extLst>
              </a:tr>
              <a:tr h="50239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 / MERCON LV / Motorcraft®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 XT-10-5Q3LV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2576"/>
                  </a:ext>
                </a:extLst>
              </a:tr>
              <a:tr h="50239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 / MERCON LV / Motorcraft®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 XT-10-DLV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6348"/>
                  </a:ext>
                </a:extLst>
              </a:tr>
              <a:tr h="50239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 / MERCON LV / Motorcraft®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 XT-10-6GLV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796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502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6C8EEC-946B-4E14-84EF-43804F290FF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12063" y="1586946"/>
            <a:ext cx="4007537" cy="460866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4114800" cy="49244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Covers most JAMA stepped gear transmissions: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JASO M315 Type 1A-LV13 ATF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D4780-3E52-4B32-9620-BC7A158E93CF}"/>
              </a:ext>
            </a:extLst>
          </p:cNvPr>
          <p:cNvSpPr txBox="1"/>
          <p:nvPr/>
        </p:nvSpPr>
        <p:spPr>
          <a:xfrm>
            <a:off x="5213568" y="1559243"/>
            <a:ext cx="355149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 M315 Type 1A-LV13 and 1A have identical requirements </a:t>
            </a:r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fresh and after shear Kinematic Viscosity at 100C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OEM specs meet this JASO spec: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Honda ATF D-W1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Hyundai SP-IV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Nissan Matic-S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Toyota WS and T-IV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0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3733799" cy="317009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trial with 3 cars using 8-speed ZF transmissions requiring ZF TE-ML 11 ATF (ZF 1375.8) was conducted for 25k miles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evaluations compared against F/F ATF</a:t>
            </a:r>
          </a:p>
          <a:p>
            <a:pPr lvl="1"/>
            <a:r>
              <a:rPr lang="en-US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KV100 remained stable~5.5 cSt (Fresh KV100=6.0 cSt)</a:t>
            </a:r>
          </a:p>
          <a:p>
            <a:pPr lvl="1"/>
            <a:r>
              <a:rPr lang="en-US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 of oxidation observed (TAN &lt;1.3 mg KOH/g)</a:t>
            </a:r>
          </a:p>
          <a:p>
            <a:pPr lvl="1"/>
            <a:r>
              <a:rPr lang="en-US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 metals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EOT oil</a:t>
            </a:r>
          </a:p>
          <a:p>
            <a:pPr lvl="1"/>
            <a:r>
              <a:rPr lang="en-US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Satisfactory shift feel quality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ZF ATF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CAFA77-EDA7-4D56-83C7-E767BEE636A0}"/>
              </a:ext>
            </a:extLst>
          </p:cNvPr>
          <p:cNvGrpSpPr/>
          <p:nvPr/>
        </p:nvGrpSpPr>
        <p:grpSpPr>
          <a:xfrm>
            <a:off x="4724400" y="1066800"/>
            <a:ext cx="4038600" cy="5181600"/>
            <a:chOff x="7534275" y="258418"/>
            <a:chExt cx="5050598" cy="62380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FB198F-92D8-4B04-B3C6-0C29BC64D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4275" y="5572539"/>
              <a:ext cx="5038725" cy="923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2E3136-A6C9-44E6-ABB6-117A5F163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5456" y="258418"/>
              <a:ext cx="5039417" cy="5314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615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1020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Honda ATF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8005616" cy="4493538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Honda ATF D-W1 is back serviceable to prior Honda ATF specs and OEMs using any Honda transmissions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MAD tests for 20k miles were conducted with interval evaluations comparing them w/ their F/F ATF Z-1 ATF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KV100 remained stable&gt;5.8 cSt (Fresh KV100=6 cSt)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observed signs of oxidation (TAN &lt;0.8 mg KOH/g)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20K miles: wear was well below that of factory fill fluids, with equivalent original 20K miles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feel evaluations were satisfactory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329E6A-D7A4-49D8-B3E8-1F710FC4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02" y="2142529"/>
            <a:ext cx="5515794" cy="120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54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1020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Hyundai ATF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8005616" cy="4124206"/>
          </a:xfrm>
        </p:spPr>
        <p:txBody>
          <a:bodyPr/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MAD tests for 11k miles were conducted with interval evaluations comparing them w/ their F/F SP-IV ATF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KV100 remained stable&gt;5.8 cSt (Fresh KV100=6 cSt)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observed signs of oxidation (TAN &lt;0.8 mg KOH/g)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20K miles: wear was well below that of factory fill fluids, with equivalent original 20K miles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feel evaluations were satisfactory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FD332-3419-462D-9639-865965E8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3" y="1219200"/>
            <a:ext cx="4661569" cy="16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A042B-58A7-49B9-B8CB-E4C027861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06817"/>
            <a:ext cx="2696736" cy="17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79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1020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Nissan ATF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8005616" cy="2339102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MAD tests with Nissan and Infinity cars were conducted for 11k miles with interval evaluations comparing them with their F/F Nissan Matic-S ATF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KV100 remained stable&gt;5.9 cSt (Fresh KV100=6 cSt)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observed signs of oxidation (TAN &lt;0.8 mg KOH/g)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 metals (Fe, Cu, Al, Pb) found in EOT fluid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feel evaluations were satisfactory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B675D-4059-40E5-B931-F08C0366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80" y="3775780"/>
            <a:ext cx="4677620" cy="908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EAD38B-D569-435F-A52F-FAA2ACE4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299" y="3733800"/>
            <a:ext cx="3200400" cy="21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8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A0D99-FB19-4311-A0A9-C654A103BA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E970E-1596-480A-8F07-477C0D0192BF}"/>
              </a:ext>
            </a:extLst>
          </p:cNvPr>
          <p:cNvSpPr txBox="1"/>
          <p:nvPr/>
        </p:nvSpPr>
        <p:spPr>
          <a:xfrm>
            <a:off x="2513070" y="2828835"/>
            <a:ext cx="4117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Product and Market </a:t>
            </a:r>
            <a:br>
              <a:rPr lang="en-US" sz="3600" b="1" dirty="0"/>
            </a:br>
            <a:r>
              <a:rPr lang="en-US" sz="3600" b="1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182633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1020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Toyota ATF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8005616" cy="196977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MAD tests were conducted for 11k miles, with interval evaluations compared to their F/F Toyota WS ATF.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KV100 remained stable&gt;5.9 cSt (Fresh KV100=6 cSt)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observed signs of oxidation (TAN &lt;0.8 mg KOH/g)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 metals (Fe, Cu, Al, Pb) found in EOT fluid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feel evaluations were satisfactory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30798-E271-4671-8E79-F9E5D8C8A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90" y="3463262"/>
            <a:ext cx="4040769" cy="2525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7132E8-EB92-4FF0-AB8A-29A8F0BE5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054" y="3463262"/>
            <a:ext cx="4008700" cy="25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10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1020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Toyota WS and T-IV ATF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8005616" cy="129266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C3796-FCDD-4F92-B296-CB847070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185862"/>
            <a:ext cx="86201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5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1020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Mercedes-Benz ATF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8005616" cy="2339102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MAD test with a 7-speed MB cars was conducted for 10k miles with interval evaluations comparing it with its F/F MB 236.12/236.14 ATF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KV100 remained stable&gt;5.9 cSt (Fresh KV100=6.4 cSt)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observed signs of oxidation (TAN &lt;1.0 mg KOH/g)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 metals (Fe, Cu, Al, Pb) found in EOT fluid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feel evaluations were satisfactory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0BD8B-641E-4172-9E7E-407456635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33800"/>
            <a:ext cx="4690613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98E73-A565-4250-BBF2-832195B2F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9" y="3733800"/>
            <a:ext cx="2971801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09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1020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Chrysler ATF Coverage*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8005616" cy="486287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Chrysler Type 9602 (ATF+4) is back serviceable for prior Chrysler cars and OEMs using Chrysler transmissions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MAD tests with Chrysler cars were conducted for 20k miles with interval evaluations comparing them with the F/F Chrysler Type 9602 ATF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KV100 remained stable&gt;5.8 cSt (Fresh KV100=6.0 cSt)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observed signs of oxidation (TAN &lt;0.8 mg KOH/g)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 metals (Fe, Cu, Al, Pb) found in EOT fluid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feel evaluations were satisfactory</a:t>
            </a:r>
          </a:p>
          <a:p>
            <a:pPr marL="396875" lvl="1" indent="0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lvl="1" indent="0">
              <a:buNone/>
            </a:pP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*Chevron cannot recommend Havoline Full Synthetic Multi-Vehicle ATF for ATF+2, +3 or +4 applications because it markets Havoline ATF+4 which is approved by Chrysler for these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7238E-F3B5-4F19-A20E-A7BD25A4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1" y="2057400"/>
            <a:ext cx="38004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85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3F90A-69FA-4727-8AE0-21405BA363A0}"/>
              </a:ext>
            </a:extLst>
          </p:cNvPr>
          <p:cNvSpPr txBox="1"/>
          <p:nvPr/>
        </p:nvSpPr>
        <p:spPr>
          <a:xfrm>
            <a:off x="3563550" y="3105834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144276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24000"/>
            <a:ext cx="3048000" cy="92333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Specification Testing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Field Trials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GM and Ford Approval</a:t>
            </a:r>
            <a:endParaRPr lang="en-US" sz="2000" b="0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12CF2B-E1DF-41FE-A0E7-C651BA48A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524000"/>
            <a:ext cx="4762500" cy="43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89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C235-519E-45E7-B377-3C62C777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/>
              <a:t>MAD &amp; Field Trial Evaluation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EB982-8335-4655-98A3-65552083F4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ECEED6-7B7A-46D8-AEC0-94AD450EA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39869"/>
          </a:xfrm>
        </p:spPr>
        <p:txBody>
          <a:bodyPr/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MAD and bench test completed at independent facilities 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Intertek and Southwest Research Institute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Hardware &amp; fluid properties are monitored during MAD and field trials to verify performance 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Viscosity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Stable kinematic viscosity at 100C confirms fluid is shear stable and maintains proper film thickness for its drain interval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Oxidation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Stable/negligible acid content of fluid enables clean operations and extends transmission durability 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Wear protection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Negligible metal content confirms absence of wear and corrosion elements in fluid that extend life of all moving parts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Shift feel 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Noise, vibration and hysteresis at different driving modes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Anti-shudder 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Absence of shudder at extreme driving conditions like low temperatures, low speeds, towing &amp; high speeds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45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8" y="272165"/>
            <a:ext cx="8199701" cy="36933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Mileage Accumulation Dynamometer (MAD)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219200"/>
            <a:ext cx="8005616" cy="3693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of mileage accumulation dynamometer tests: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38333-4382-4849-A715-A302E4C9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5" y="1752600"/>
            <a:ext cx="8837148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98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GM DEXRON-VI Field Trial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2" y="1186458"/>
            <a:ext cx="7730718" cy="276999"/>
          </a:xfrm>
        </p:spPr>
        <p:txBody>
          <a:bodyPr/>
          <a:lstStyle/>
          <a:p>
            <a:pPr marL="0" indent="0" defTabSz="914400">
              <a:buNone/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at acceptable level for 150K mile field test with no oil drain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9E48F-8168-4D27-AA15-528F198E2D6B}"/>
              </a:ext>
            </a:extLst>
          </p:cNvPr>
          <p:cNvSpPr txBox="1"/>
          <p:nvPr/>
        </p:nvSpPr>
        <p:spPr>
          <a:xfrm>
            <a:off x="76200" y="1701278"/>
            <a:ext cx="23211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(Fe)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800 ppm  </a:t>
            </a:r>
            <a:r>
              <a:rPr lang="en-US" sz="1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average)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(Cu)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1,100 ppm  </a:t>
            </a:r>
            <a:r>
              <a:rPr lang="en-US" sz="1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average)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(Pb)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600 ppm  </a:t>
            </a:r>
            <a:r>
              <a:rPr lang="en-US" sz="1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average)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(Sn)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50 ppm  </a:t>
            </a:r>
            <a:r>
              <a:rPr lang="en-US" sz="1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average)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(Al)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90 ppm  </a:t>
            </a:r>
            <a:r>
              <a:rPr lang="en-US" sz="1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average)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(Si)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25 ppm  </a:t>
            </a:r>
            <a:r>
              <a:rPr lang="en-US" sz="1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average)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BC1A3-0133-4F53-958D-102BCEBA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10803"/>
            <a:ext cx="6667500" cy="3914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C6C4F2-4C47-41B1-87F1-B8B1A810FDA2}"/>
              </a:ext>
            </a:extLst>
          </p:cNvPr>
          <p:cNvSpPr txBox="1"/>
          <p:nvPr/>
        </p:nvSpPr>
        <p:spPr>
          <a:xfrm>
            <a:off x="563299" y="6064439"/>
            <a:ext cx="1644956" cy="168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Std-Lt"/>
              </a:rPr>
              <a:t>Source: Field trial and internal analysis</a:t>
            </a:r>
          </a:p>
        </p:txBody>
      </p:sp>
    </p:spTree>
    <p:extLst>
      <p:ext uri="{BB962C8B-B14F-4D97-AF65-F5344CB8AC3E}">
        <p14:creationId xmlns:p14="http://schemas.microsoft.com/office/powerpoint/2010/main" val="1158311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GM DEXRON-VI Field Trial: Oil Analysis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1EDCE7-BD6C-4988-980E-707B8646C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975" y="1447800"/>
            <a:ext cx="6751850" cy="43497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48CFF-1E30-4DD4-968C-43B2070D772E}"/>
              </a:ext>
            </a:extLst>
          </p:cNvPr>
          <p:cNvSpPr txBox="1"/>
          <p:nvPr/>
        </p:nvSpPr>
        <p:spPr>
          <a:xfrm>
            <a:off x="563299" y="6064439"/>
            <a:ext cx="1644956" cy="168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Std-Lt"/>
              </a:rPr>
              <a:t>Source: Field trial and internal analysis</a:t>
            </a:r>
          </a:p>
        </p:txBody>
      </p:sp>
    </p:spTree>
    <p:extLst>
      <p:ext uri="{BB962C8B-B14F-4D97-AF65-F5344CB8AC3E}">
        <p14:creationId xmlns:p14="http://schemas.microsoft.com/office/powerpoint/2010/main" val="261561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152400"/>
            <a:ext cx="8017400" cy="861774"/>
          </a:xfrm>
        </p:spPr>
        <p:txBody>
          <a:bodyPr/>
          <a:lstStyle/>
          <a:p>
            <a:r>
              <a:rPr lang="en-US" dirty="0"/>
              <a:t>New Product Introduction: </a:t>
            </a:r>
            <a:r>
              <a:rPr lang="en-US" i="1" dirty="0"/>
              <a:t>Havoline</a:t>
            </a:r>
            <a:r>
              <a:rPr lang="en-US" i="1" baseline="30000" dirty="0"/>
              <a:t>®</a:t>
            </a:r>
            <a:r>
              <a:rPr lang="en-US" i="1" dirty="0"/>
              <a:t> Full Synthetic Multi-Vehicle Automatic Transmission Fluid (ATF)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66304"/>
            <a:ext cx="5192027" cy="4247317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Premium, full synthetic ATF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viscosity formulation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Superior friction control 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Dual license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approved for use in GM DEXRON® VI and Ford MERCON® LV transmissions and transaxles </a:t>
            </a:r>
          </a:p>
          <a:p>
            <a:pPr lvl="1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GM and Ford are the only NA OEMs that grant service fill ATF approvals </a:t>
            </a:r>
          </a:p>
          <a:p>
            <a:pPr lvl="1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in US and Canada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Havoline ATF Full Synthetic Multi-Vehicle 1 quart Product Image">
            <a:extLst>
              <a:ext uri="{FF2B5EF4-FFF2-40B4-BE49-F238E27FC236}">
                <a16:creationId xmlns:a16="http://schemas.microsoft.com/office/drawing/2014/main" id="{30CB74F3-9FA8-4B7B-91EE-619DA3FF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62293"/>
            <a:ext cx="2590800" cy="46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C50A6C-DC87-4007-B2B7-232FCE6DE050}"/>
              </a:ext>
            </a:extLst>
          </p:cNvPr>
          <p:cNvSpPr/>
          <p:nvPr/>
        </p:nvSpPr>
        <p:spPr>
          <a:xfrm>
            <a:off x="6162261" y="2133600"/>
            <a:ext cx="838200" cy="381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614373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00" y="272165"/>
            <a:ext cx="85392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GM DEXRON-VI Field Trial: EOT Inspections by GM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046C7F38-1D41-4502-8637-790350B65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93994"/>
              </p:ext>
            </p:extLst>
          </p:nvPr>
        </p:nvGraphicFramePr>
        <p:xfrm>
          <a:off x="152400" y="1066800"/>
          <a:ext cx="2234188" cy="4308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341">
                  <a:extLst>
                    <a:ext uri="{9D8B030D-6E8A-4147-A177-3AD203B41FA5}">
                      <a16:colId xmlns:a16="http://schemas.microsoft.com/office/drawing/2014/main" val="3861932472"/>
                    </a:ext>
                  </a:extLst>
                </a:gridCol>
                <a:gridCol w="1089847">
                  <a:extLst>
                    <a:ext uri="{9D8B030D-6E8A-4147-A177-3AD203B41FA5}">
                      <a16:colId xmlns:a16="http://schemas.microsoft.com/office/drawing/2014/main" val="119273712"/>
                    </a:ext>
                  </a:extLst>
                </a:gridCol>
              </a:tblGrid>
              <a:tr h="47958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Havoline Full Synthetic Multi-Vehicle ATF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2677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Reverse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156874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 Band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184769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Clutch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801150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Fwd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438166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Clutch Piston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378912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 Shaft Spline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40540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 Manual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27760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Bearing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129538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Thrust Washers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17636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Drum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995003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Reaction Carrier Pinions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608017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444E6845-4F0C-4331-B66F-BE2EF4D5E82C}"/>
              </a:ext>
            </a:extLst>
          </p:cNvPr>
          <p:cNvGrpSpPr/>
          <p:nvPr/>
        </p:nvGrpSpPr>
        <p:grpSpPr>
          <a:xfrm>
            <a:off x="1729410" y="1759445"/>
            <a:ext cx="228600" cy="3571239"/>
            <a:chOff x="2743200" y="2819400"/>
            <a:chExt cx="304800" cy="4038600"/>
          </a:xfrm>
        </p:grpSpPr>
        <p:pic>
          <p:nvPicPr>
            <p:cNvPr id="10" name="Graphic 9" descr="Checkmark outline">
              <a:extLst>
                <a:ext uri="{FF2B5EF4-FFF2-40B4-BE49-F238E27FC236}">
                  <a16:creationId xmlns:a16="http://schemas.microsoft.com/office/drawing/2014/main" id="{6C21B531-1DA4-4D4E-9042-E43947C4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3200" y="2819400"/>
              <a:ext cx="304800" cy="304800"/>
            </a:xfrm>
            <a:prstGeom prst="rect">
              <a:avLst/>
            </a:prstGeom>
          </p:spPr>
        </p:pic>
        <p:pic>
          <p:nvPicPr>
            <p:cNvPr id="11" name="Graphic 10" descr="Checkmark outline">
              <a:extLst>
                <a:ext uri="{FF2B5EF4-FFF2-40B4-BE49-F238E27FC236}">
                  <a16:creationId xmlns:a16="http://schemas.microsoft.com/office/drawing/2014/main" id="{68667917-B833-4D4D-B020-7B7B51B8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3200" y="3200400"/>
              <a:ext cx="304800" cy="304800"/>
            </a:xfrm>
            <a:prstGeom prst="rect">
              <a:avLst/>
            </a:prstGeom>
          </p:spPr>
        </p:pic>
        <p:pic>
          <p:nvPicPr>
            <p:cNvPr id="12" name="Graphic 11" descr="Checkmark outline">
              <a:extLst>
                <a:ext uri="{FF2B5EF4-FFF2-40B4-BE49-F238E27FC236}">
                  <a16:creationId xmlns:a16="http://schemas.microsoft.com/office/drawing/2014/main" id="{F46F728A-BB27-4EAF-975C-0D4C56239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3200" y="3581400"/>
              <a:ext cx="304800" cy="304800"/>
            </a:xfrm>
            <a:prstGeom prst="rect">
              <a:avLst/>
            </a:prstGeom>
          </p:spPr>
        </p:pic>
        <p:pic>
          <p:nvPicPr>
            <p:cNvPr id="13" name="Graphic 12" descr="Checkmark outline">
              <a:extLst>
                <a:ext uri="{FF2B5EF4-FFF2-40B4-BE49-F238E27FC236}">
                  <a16:creationId xmlns:a16="http://schemas.microsoft.com/office/drawing/2014/main" id="{85974918-01D4-4BFE-948F-9E9887B6F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3200" y="3962400"/>
              <a:ext cx="304800" cy="304800"/>
            </a:xfrm>
            <a:prstGeom prst="rect">
              <a:avLst/>
            </a:prstGeom>
          </p:spPr>
        </p:pic>
        <p:pic>
          <p:nvPicPr>
            <p:cNvPr id="14" name="Graphic 13" descr="Checkmark outline">
              <a:extLst>
                <a:ext uri="{FF2B5EF4-FFF2-40B4-BE49-F238E27FC236}">
                  <a16:creationId xmlns:a16="http://schemas.microsoft.com/office/drawing/2014/main" id="{6C757048-F561-49A7-8C46-A0ED7EB3C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3200" y="4343400"/>
              <a:ext cx="304800" cy="304800"/>
            </a:xfrm>
            <a:prstGeom prst="rect">
              <a:avLst/>
            </a:prstGeom>
          </p:spPr>
        </p:pic>
        <p:pic>
          <p:nvPicPr>
            <p:cNvPr id="15" name="Graphic 14" descr="Checkmark outline">
              <a:extLst>
                <a:ext uri="{FF2B5EF4-FFF2-40B4-BE49-F238E27FC236}">
                  <a16:creationId xmlns:a16="http://schemas.microsoft.com/office/drawing/2014/main" id="{ED1426C6-5E21-4755-80E6-4ABF6D25C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3200" y="4724400"/>
              <a:ext cx="304800" cy="304800"/>
            </a:xfrm>
            <a:prstGeom prst="rect">
              <a:avLst/>
            </a:prstGeom>
          </p:spPr>
        </p:pic>
        <p:pic>
          <p:nvPicPr>
            <p:cNvPr id="16" name="Graphic 15" descr="Checkmark outline">
              <a:extLst>
                <a:ext uri="{FF2B5EF4-FFF2-40B4-BE49-F238E27FC236}">
                  <a16:creationId xmlns:a16="http://schemas.microsoft.com/office/drawing/2014/main" id="{D4899B7E-A840-4AE3-8154-FF68EBE32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3200" y="5068956"/>
              <a:ext cx="304800" cy="304800"/>
            </a:xfrm>
            <a:prstGeom prst="rect">
              <a:avLst/>
            </a:prstGeom>
          </p:spPr>
        </p:pic>
        <p:pic>
          <p:nvPicPr>
            <p:cNvPr id="17" name="Graphic 16" descr="Checkmark outline">
              <a:extLst>
                <a:ext uri="{FF2B5EF4-FFF2-40B4-BE49-F238E27FC236}">
                  <a16:creationId xmlns:a16="http://schemas.microsoft.com/office/drawing/2014/main" id="{1F384993-60F5-41E4-8EAD-063D0AD4C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3200" y="5466522"/>
              <a:ext cx="304800" cy="304800"/>
            </a:xfrm>
            <a:prstGeom prst="rect">
              <a:avLst/>
            </a:prstGeom>
          </p:spPr>
        </p:pic>
        <p:pic>
          <p:nvPicPr>
            <p:cNvPr id="18" name="Graphic 17" descr="Checkmark outline">
              <a:extLst>
                <a:ext uri="{FF2B5EF4-FFF2-40B4-BE49-F238E27FC236}">
                  <a16:creationId xmlns:a16="http://schemas.microsoft.com/office/drawing/2014/main" id="{B8D3D1D9-0614-4DF3-818B-B2F1534F8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3200" y="5791200"/>
              <a:ext cx="304800" cy="304800"/>
            </a:xfrm>
            <a:prstGeom prst="rect">
              <a:avLst/>
            </a:prstGeom>
          </p:spPr>
        </p:pic>
        <p:pic>
          <p:nvPicPr>
            <p:cNvPr id="19" name="Graphic 18" descr="Checkmark outline">
              <a:extLst>
                <a:ext uri="{FF2B5EF4-FFF2-40B4-BE49-F238E27FC236}">
                  <a16:creationId xmlns:a16="http://schemas.microsoft.com/office/drawing/2014/main" id="{5B3129FB-6D1B-4FBD-A757-61D8FF4E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3200" y="6172200"/>
              <a:ext cx="304800" cy="304800"/>
            </a:xfrm>
            <a:prstGeom prst="rect">
              <a:avLst/>
            </a:prstGeom>
          </p:spPr>
        </p:pic>
        <p:pic>
          <p:nvPicPr>
            <p:cNvPr id="20" name="Graphic 19" descr="Checkmark outline">
              <a:extLst>
                <a:ext uri="{FF2B5EF4-FFF2-40B4-BE49-F238E27FC236}">
                  <a16:creationId xmlns:a16="http://schemas.microsoft.com/office/drawing/2014/main" id="{00EF125B-DE5C-4D73-9431-9C5D8B45D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3200" y="6553200"/>
              <a:ext cx="304800" cy="304800"/>
            </a:xfrm>
            <a:prstGeom prst="rect">
              <a:avLst/>
            </a:prstGeom>
          </p:spPr>
        </p:pic>
      </p:grp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C12327-F438-402D-9628-7608030EB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5356" b="11273"/>
          <a:stretch/>
        </p:blipFill>
        <p:spPr>
          <a:xfrm>
            <a:off x="2514600" y="1371148"/>
            <a:ext cx="6094497" cy="4115703"/>
          </a:xfrm>
        </p:spPr>
      </p:pic>
    </p:spTree>
    <p:extLst>
      <p:ext uri="{BB962C8B-B14F-4D97-AF65-F5344CB8AC3E}">
        <p14:creationId xmlns:p14="http://schemas.microsoft.com/office/powerpoint/2010/main" val="2523789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Ford MERCON LV Field Trial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3" y="1186458"/>
            <a:ext cx="8492717" cy="307777"/>
          </a:xfrm>
        </p:spPr>
        <p:txBody>
          <a:bodyPr/>
          <a:lstStyle/>
          <a:p>
            <a:pPr marL="0" indent="0" defTabSz="914400">
              <a:buNone/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at acceptable level for 150K mile field test with no oil drain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75E96-04F1-4965-B26E-03F842C3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671" y="1677521"/>
            <a:ext cx="6135329" cy="38066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462C2A-6575-4491-8093-868360A41A66}"/>
              </a:ext>
            </a:extLst>
          </p:cNvPr>
          <p:cNvSpPr txBox="1"/>
          <p:nvPr/>
        </p:nvSpPr>
        <p:spPr>
          <a:xfrm>
            <a:off x="152399" y="1689318"/>
            <a:ext cx="30480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(Fe) 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150 ppm  </a:t>
            </a:r>
            <a:r>
              <a:rPr lang="en-US" sz="1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average)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(Cu) 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50 ppm  </a:t>
            </a:r>
            <a:r>
              <a:rPr lang="en-US" sz="1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average)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(Pb) 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ppm  </a:t>
            </a:r>
            <a:r>
              <a:rPr lang="en-US" sz="1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average)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(Al) 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50 ppm  </a:t>
            </a:r>
            <a:r>
              <a:rPr lang="en-US" sz="1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average)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73579-834F-4B99-843D-6A53C0D59E3C}"/>
              </a:ext>
            </a:extLst>
          </p:cNvPr>
          <p:cNvSpPr txBox="1"/>
          <p:nvPr/>
        </p:nvSpPr>
        <p:spPr>
          <a:xfrm>
            <a:off x="563299" y="6064439"/>
            <a:ext cx="1644956" cy="168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Std-Lt"/>
              </a:rPr>
              <a:t>Source: Field trial and internal analysis</a:t>
            </a:r>
          </a:p>
        </p:txBody>
      </p:sp>
    </p:spTree>
    <p:extLst>
      <p:ext uri="{BB962C8B-B14F-4D97-AF65-F5344CB8AC3E}">
        <p14:creationId xmlns:p14="http://schemas.microsoft.com/office/powerpoint/2010/main" val="2149828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Ford MERCON LV Field Trial: Oil Analysis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E99322-819C-4CE3-87C1-987E32229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798" y="1219200"/>
            <a:ext cx="7616403" cy="49030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454357"/>
            <a:ext cx="9144000" cy="153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4FF0A-5EA9-44CB-B451-2F7562FBDF0A}"/>
              </a:ext>
            </a:extLst>
          </p:cNvPr>
          <p:cNvSpPr txBox="1"/>
          <p:nvPr/>
        </p:nvSpPr>
        <p:spPr>
          <a:xfrm>
            <a:off x="563299" y="6070789"/>
            <a:ext cx="1644956" cy="168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Std-Lt"/>
              </a:rPr>
              <a:t>Source: Field trial and internal analysis</a:t>
            </a:r>
          </a:p>
        </p:txBody>
      </p:sp>
    </p:spTree>
    <p:extLst>
      <p:ext uri="{BB962C8B-B14F-4D97-AF65-F5344CB8AC3E}">
        <p14:creationId xmlns:p14="http://schemas.microsoft.com/office/powerpoint/2010/main" val="3872421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Ford MERCON-LV Field Trial: EOT Inspections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7B4F7-2862-46CC-9D9D-97A272A8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56" y="1143000"/>
            <a:ext cx="802484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6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/>
              <a:t>ATF Market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00" y="1295400"/>
            <a:ext cx="8017400" cy="4247317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Complexity - virtually every ATF is OEM-specific 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some cases, specs are specific to vehicle series or transmission manufacturer (OEM tier-1 supplier)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Changing Consumer Preference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Continued demand for Do-It-For-Me (DIFM) oil change services vs. Do-It-Yourself (DIY)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DIFM channel accounts for ~75% of NA volume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Quick lubes account for 1/3 of DIFM channel volume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Demand and channel mix appears stable for foreseeable future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400800"/>
            <a:ext cx="9144000" cy="153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52284-EF32-4903-86A9-A581B7D88196}"/>
              </a:ext>
            </a:extLst>
          </p:cNvPr>
          <p:cNvSpPr txBox="1"/>
          <p:nvPr/>
        </p:nvSpPr>
        <p:spPr>
          <a:xfrm>
            <a:off x="6400800" y="5957718"/>
            <a:ext cx="2514600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Std-Lt"/>
                <a:cs typeface="Arial" panose="020B0604020202020204" pitchFamily="34" charset="0"/>
              </a:rPr>
              <a:t>Source: Kline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80143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3CDB70F-AF73-4FE5-A1D2-A4CDB1A58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059577"/>
              </p:ext>
            </p:extLst>
          </p:nvPr>
        </p:nvGraphicFramePr>
        <p:xfrm>
          <a:off x="407675" y="1399312"/>
          <a:ext cx="8469626" cy="473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DAB925-E551-4C7D-A815-BEF1CA38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/>
              <a:t>Addressable Market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69D69-1812-43DE-B747-ACE309AFC7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3B1867-3FD9-485D-AC7B-3513A68B3231}"/>
              </a:ext>
            </a:extLst>
          </p:cNvPr>
          <p:cNvSpPr txBox="1">
            <a:spLocks/>
          </p:cNvSpPr>
          <p:nvPr/>
        </p:nvSpPr>
        <p:spPr>
          <a:xfrm>
            <a:off x="457200" y="1066800"/>
            <a:ext cx="8017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eaLnBrk="1" hangingPunct="1">
              <a:buClr>
                <a:srgbClr val="FDB515"/>
              </a:buClr>
              <a:buFont typeface="Arial" panose="020B0604020202020204" pitchFamily="34" charset="0"/>
              <a:buChar char="•"/>
              <a:defRPr b="0" i="0">
                <a:solidFill>
                  <a:srgbClr val="414042"/>
                </a:solidFill>
                <a:latin typeface="HelveticaNeueLTStd-Lt"/>
                <a:ea typeface="+mn-ea"/>
                <a:cs typeface="+mn-cs"/>
              </a:defRPr>
            </a:lvl1pPr>
            <a:lvl2pPr marL="690563" indent="-293688" eaLnBrk="1" hangingPunct="1">
              <a:buClr>
                <a:srgbClr val="FDB515"/>
              </a:buClr>
              <a:buFontTx/>
              <a:buChar char="-"/>
              <a:tabLst>
                <a:tab pos="690563" algn="l"/>
              </a:tabLst>
              <a:defRPr>
                <a:solidFill>
                  <a:srgbClr val="414042"/>
                </a:solidFill>
                <a:latin typeface="HelveticaNeueLTStd-Lt"/>
                <a:ea typeface="+mn-ea"/>
                <a:cs typeface="+mn-cs"/>
              </a:defRPr>
            </a:lvl2pPr>
            <a:lvl3pPr marL="1200150" indent="-285750" eaLnBrk="1" hangingPunct="1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  <a:ea typeface="+mn-ea"/>
                <a:cs typeface="+mn-cs"/>
              </a:defRPr>
            </a:lvl3pPr>
            <a:lvl4pPr marL="1657350" indent="-285750" eaLnBrk="1" hangingPunct="1">
              <a:buClr>
                <a:srgbClr val="FDB515"/>
              </a:buClr>
              <a:buFontTx/>
              <a:buChar char="-"/>
              <a:defRPr baseline="0">
                <a:solidFill>
                  <a:srgbClr val="414042"/>
                </a:solidFill>
                <a:latin typeface="HelveticaNeueLTStd-Lt"/>
                <a:ea typeface="+mn-ea"/>
                <a:cs typeface="+mn-cs"/>
              </a:defRPr>
            </a:lvl4pPr>
            <a:lvl5pPr marL="2114550" indent="-285750" eaLnBrk="1" hangingPunct="1">
              <a:buClr>
                <a:srgbClr val="FDB515"/>
              </a:buClr>
              <a:buFont typeface="Arial" panose="020B0604020202020204" pitchFamily="34" charset="0"/>
              <a:buChar char="•"/>
              <a:defRPr>
                <a:solidFill>
                  <a:srgbClr val="414042"/>
                </a:solidFill>
                <a:latin typeface="HelveticaNeueLTStd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Covers large, addressable market…</a:t>
            </a:r>
            <a:r>
              <a:rPr lang="en-US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along with Havoline Multi-Vehicle Global ATF</a:t>
            </a:r>
            <a:endParaRPr lang="en-US" sz="16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defTabSz="914400"/>
            <a:r>
              <a:rPr 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61.6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of total NA car parc</a:t>
            </a:r>
            <a:endParaRPr lang="en-US" sz="28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AF2F1-8515-4278-A379-65E14FE6EBE4}"/>
              </a:ext>
            </a:extLst>
          </p:cNvPr>
          <p:cNvSpPr txBox="1"/>
          <p:nvPr/>
        </p:nvSpPr>
        <p:spPr>
          <a:xfrm>
            <a:off x="765460" y="5634035"/>
            <a:ext cx="134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Full Synthetic Multi-Vehicle ATF Product: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48.3%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total vehicles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4EEE9B3-6C33-4462-9C88-3A05ABE54E76}"/>
              </a:ext>
            </a:extLst>
          </p:cNvPr>
          <p:cNvSpPr/>
          <p:nvPr/>
        </p:nvSpPr>
        <p:spPr>
          <a:xfrm>
            <a:off x="764307" y="5602930"/>
            <a:ext cx="1295400" cy="7694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1E104D-1F8B-4E16-8F16-596528F70C9C}"/>
              </a:ext>
            </a:extLst>
          </p:cNvPr>
          <p:cNvSpPr txBox="1"/>
          <p:nvPr/>
        </p:nvSpPr>
        <p:spPr>
          <a:xfrm>
            <a:off x="7535600" y="5406479"/>
            <a:ext cx="134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Global Multi-Vehicle ATF Product: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13.3%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total vehicles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C30389B-1322-45BB-83DC-4E439798E6D2}"/>
              </a:ext>
            </a:extLst>
          </p:cNvPr>
          <p:cNvSpPr/>
          <p:nvPr/>
        </p:nvSpPr>
        <p:spPr>
          <a:xfrm>
            <a:off x="7505575" y="5409114"/>
            <a:ext cx="1295400" cy="769441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532C51-140A-40C0-A5D0-69DE10841377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2059707" y="5061520"/>
            <a:ext cx="868220" cy="9261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C9432C-8171-4D08-8F85-7583A12CBE36}"/>
              </a:ext>
            </a:extLst>
          </p:cNvPr>
          <p:cNvCxnSpPr>
            <a:cxnSpLocks/>
            <a:stCxn id="32" idx="2"/>
            <a:endCxn id="29" idx="1"/>
          </p:cNvCxnSpPr>
          <p:nvPr/>
        </p:nvCxnSpPr>
        <p:spPr>
          <a:xfrm>
            <a:off x="5138880" y="5043050"/>
            <a:ext cx="2366695" cy="75078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8C72F27-EA97-480C-9A82-900727D1EE38}"/>
              </a:ext>
            </a:extLst>
          </p:cNvPr>
          <p:cNvSpPr/>
          <p:nvPr/>
        </p:nvSpPr>
        <p:spPr>
          <a:xfrm>
            <a:off x="1528615" y="1708720"/>
            <a:ext cx="2627749" cy="3352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AEBCC3-B1A7-4677-B4E1-13B8B81B28F4}"/>
              </a:ext>
            </a:extLst>
          </p:cNvPr>
          <p:cNvSpPr/>
          <p:nvPr/>
        </p:nvSpPr>
        <p:spPr>
          <a:xfrm>
            <a:off x="4200233" y="1690250"/>
            <a:ext cx="1877293" cy="3352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9DE416-3EF6-4361-A023-FB2E8CBB80F2}"/>
              </a:ext>
            </a:extLst>
          </p:cNvPr>
          <p:cNvSpPr txBox="1"/>
          <p:nvPr/>
        </p:nvSpPr>
        <p:spPr>
          <a:xfrm>
            <a:off x="5809558" y="6415417"/>
            <a:ext cx="1644956" cy="168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Std-Lt"/>
              </a:rPr>
              <a:t>Source: Polk (Q3, 2020 data)</a:t>
            </a:r>
          </a:p>
        </p:txBody>
      </p:sp>
    </p:spTree>
    <p:extLst>
      <p:ext uri="{BB962C8B-B14F-4D97-AF65-F5344CB8AC3E}">
        <p14:creationId xmlns:p14="http://schemas.microsoft.com/office/powerpoint/2010/main" val="156221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73866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Does Havoline Full-Synthetic Multi-Vehicle ATF Compare with Other Products in the Portfolio?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5E19B13-221D-406E-95D0-DE8C3925D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25814"/>
              </p:ext>
            </p:extLst>
          </p:nvPr>
        </p:nvGraphicFramePr>
        <p:xfrm>
          <a:off x="308009" y="1143000"/>
          <a:ext cx="8518356" cy="496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452">
                  <a:extLst>
                    <a:ext uri="{9D8B030D-6E8A-4147-A177-3AD203B41FA5}">
                      <a16:colId xmlns:a16="http://schemas.microsoft.com/office/drawing/2014/main" val="37848128"/>
                    </a:ext>
                  </a:extLst>
                </a:gridCol>
                <a:gridCol w="2839452">
                  <a:extLst>
                    <a:ext uri="{9D8B030D-6E8A-4147-A177-3AD203B41FA5}">
                      <a16:colId xmlns:a16="http://schemas.microsoft.com/office/drawing/2014/main" val="63891692"/>
                    </a:ext>
                  </a:extLst>
                </a:gridCol>
                <a:gridCol w="2839452">
                  <a:extLst>
                    <a:ext uri="{9D8B030D-6E8A-4147-A177-3AD203B41FA5}">
                      <a16:colId xmlns:a16="http://schemas.microsoft.com/office/drawing/2014/main" val="3947190891"/>
                    </a:ext>
                  </a:extLst>
                </a:gridCol>
              </a:tblGrid>
              <a:tr h="8301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Havoline Full-Synthetic Multi-Vehicle ATF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Havoline Global Multi-Vehicle ATF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Havoline ATF MD-3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719642"/>
                  </a:ext>
                </a:extLst>
              </a:tr>
              <a:tr h="8082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New product as of 2022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Premium, full synthetic formulation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Cost-effective 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Synthetic-blend formulation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Cost-effective 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Mineral formulation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80598"/>
                  </a:ext>
                </a:extLst>
              </a:tr>
              <a:tr h="7483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For vehicles still under warranty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(excludes Chrysler and Ford Type F vehicles)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For post-warranty vehicles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(excludes Chrysler and Ford Type F vehicles)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*Ford and GM vehicles older than MY 2006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i="1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(* excludes ATF Type F)</a:t>
                      </a:r>
                      <a:endParaRPr lang="en-US" sz="10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81698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Dual-licensed for use in any vehicles requiring Ford MERCON-LV or GM DEXRON®-VI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Meets GM requirements for any vehicle specifying DEXRON, DEXRON-II,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DEXRON-III, and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DEXRON-VI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Meets requirements of Ford MERCON and GM DEXRON-III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9968"/>
                  </a:ext>
                </a:extLst>
              </a:tr>
              <a:tr h="152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Recommended for most high and low viscosity import vehicles including Audi, BMW, Honda DW-1, Hyundai SP-IV, Nissan Matic S and Toyota 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Suitable for use in 99% of automatic passenger cars and some medium and heavy-duty vehicles </a:t>
                      </a:r>
                      <a:endParaRPr lang="en-US" sz="14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(consult the PDS or Havoline ATF guide for more details)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Recommend for Ford and GM vehicles specifying MERCON, DEXRON, DEXRON-II or DEXRON-III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4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52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/>
              <a:t>Why Carry a Dual-Licensed ATF?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99" y="1219200"/>
            <a:ext cx="8017399" cy="4093428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End-use consumers are rapidly moving to higher quality, full synthetic lubricants endorsed by OEMs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Dual-licensed products are specifically formulated to meet the needs of the growing low viscosity multi-vehicle ATF market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 specifying Ford MERC-LV and GM DEX-VI specs are expected to grow to +30% of North America car parc by 2024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+MY2009 Ford vehicle specifies MERCON or MERCON V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 began using MERCON® LV with introduction of six-speed transmissions for 2009 model year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transmissions are now beginning to reach their recommended 150,000 mile drain interval.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added MERCON® LV license can bolster service-fill ATF sales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3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03B6-D60B-4081-8632-5202651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272165"/>
            <a:ext cx="8017400" cy="4308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7595-50FB-430C-A97C-F9AD57A4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066800"/>
            <a:ext cx="5638799" cy="5139869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Premium, full synthetic ATF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 algn="l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viscosity formulation </a:t>
            </a:r>
          </a:p>
          <a:p>
            <a:pPr algn="l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Dual license approval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pPr lvl="1" algn="l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Ford MERCON® LV and General Motors DEXRON®-VI </a:t>
            </a:r>
          </a:p>
          <a:p>
            <a:pPr lvl="1" algn="l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Also exceeds the requirements of JASO 1A-LV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Friction control and performance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Maintains friction control and excellent friction performance for smooth and consistent shifting without any shudder as the fluid ages in the transmission</a:t>
            </a:r>
          </a:p>
          <a:p>
            <a:pPr lvl="1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Oxidation stability and wear protection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Keeps transmission cleaner and reduce its noise and vibration.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Enable transmission to last longer by providing excellent oxidation stability and superior protection of its components from wear and degradation over a wide range of temperatures.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Shear stability with exceptional lubrication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Retains fluid viscosity and physical properties.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Provides efficient power transfer from engine to wheels at high temperatures.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41D8-DF33-4373-9D99-BADD9FF78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20399-5FD3-4397-9479-36277634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42" y="2029386"/>
            <a:ext cx="2921907" cy="32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0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EA5E14-937D-440C-AF27-4AB1C09EEC7B}" vid="{FEEB6A0D-5E22-4029-8256-2B31D34EB66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Chevron Havoline_PPT Template_2017_FINAL</Template>
  <TotalTime>3330</TotalTime>
  <Words>2522</Words>
  <Application>Microsoft Office PowerPoint</Application>
  <PresentationFormat>On-screen Show (4:3)</PresentationFormat>
  <Paragraphs>431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Helvetica Neue LT Std 75</vt:lpstr>
      <vt:lpstr>HelveticaNeueLTStd-Lt</vt:lpstr>
      <vt:lpstr>Wingdings</vt:lpstr>
      <vt:lpstr>Office Theme</vt:lpstr>
      <vt:lpstr>Custom Design</vt:lpstr>
      <vt:lpstr>Havoline® Full Synthetic Multi-Vehicle ATF Product Overview</vt:lpstr>
      <vt:lpstr>Agenda</vt:lpstr>
      <vt:lpstr>PowerPoint Presentation</vt:lpstr>
      <vt:lpstr>New Product Introduction: Havoline® Full Synthetic Multi-Vehicle Automatic Transmission Fluid (ATF)</vt:lpstr>
      <vt:lpstr>ATF Market Dynamics</vt:lpstr>
      <vt:lpstr>Addressable Market Size</vt:lpstr>
      <vt:lpstr>How Does Havoline Full-Synthetic Multi-Vehicle ATF Compare with Other Products in the Portfolio? </vt:lpstr>
      <vt:lpstr>Why Carry a Dual-Licensed ATF?</vt:lpstr>
      <vt:lpstr>Product Overview</vt:lpstr>
      <vt:lpstr>Key Product Benefits</vt:lpstr>
      <vt:lpstr>Product Details</vt:lpstr>
      <vt:lpstr>Product Approvals</vt:lpstr>
      <vt:lpstr>Import Vehicle Coverage</vt:lpstr>
      <vt:lpstr>PowerPoint Presentation</vt:lpstr>
      <vt:lpstr>Proven Technology</vt:lpstr>
      <vt:lpstr>Extensive Testing To Support Claims</vt:lpstr>
      <vt:lpstr>MAD &amp; Field Trial Evaluation Overview</vt:lpstr>
      <vt:lpstr>GM DEXRON-VI Field Trial - Overview</vt:lpstr>
      <vt:lpstr>Ford MERCON LV Field Trial - Overview</vt:lpstr>
      <vt:lpstr>Low Viscosity ATF Applications</vt:lpstr>
      <vt:lpstr>PowerPoint Presentation</vt:lpstr>
      <vt:lpstr>ATF Product Coverage Overview</vt:lpstr>
      <vt:lpstr>DEXRON-VI ATF Family Coverage</vt:lpstr>
      <vt:lpstr>MERCON LV ATF Family Coverage</vt:lpstr>
      <vt:lpstr>JASO M315 Type 1A-LV13 ATF Coverage</vt:lpstr>
      <vt:lpstr>ZF ATF Family</vt:lpstr>
      <vt:lpstr>Honda ATF Coverage</vt:lpstr>
      <vt:lpstr>Hyundai ATF Coverage</vt:lpstr>
      <vt:lpstr>Nissan ATF Coverage</vt:lpstr>
      <vt:lpstr>Toyota ATF Coverage</vt:lpstr>
      <vt:lpstr>Toyota WS and T-IV ATF Family</vt:lpstr>
      <vt:lpstr>Mercedes-Benz ATF Coverage</vt:lpstr>
      <vt:lpstr>Chrysler ATF Coverage*</vt:lpstr>
      <vt:lpstr>PowerPoint Presentation</vt:lpstr>
      <vt:lpstr>Performance Testing</vt:lpstr>
      <vt:lpstr>MAD &amp; Field Trial Evaluation Overview</vt:lpstr>
      <vt:lpstr>Mileage Accumulation Dynamometer (MAD) Evaluations</vt:lpstr>
      <vt:lpstr>GM DEXRON-VI Field Trial - Overview</vt:lpstr>
      <vt:lpstr>GM DEXRON-VI Field Trial: Oil Analysis  </vt:lpstr>
      <vt:lpstr>GM DEXRON-VI Field Trial: EOT Inspections by GM</vt:lpstr>
      <vt:lpstr>Ford MERCON LV Field Trial Overview</vt:lpstr>
      <vt:lpstr>Ford MERCON LV Field Trial: Oil Analysis</vt:lpstr>
      <vt:lpstr>Ford MERCON-LV Field Trial: EOT Inspections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Tully-Sutton, Kimberly</dc:creator>
  <cp:lastModifiedBy>Smiley, James</cp:lastModifiedBy>
  <cp:revision>12</cp:revision>
  <cp:lastPrinted>2019-10-09T17:42:49Z</cp:lastPrinted>
  <dcterms:created xsi:type="dcterms:W3CDTF">2019-09-18T05:21:49Z</dcterms:created>
  <dcterms:modified xsi:type="dcterms:W3CDTF">2022-04-07T22:59:53Z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2017-08-15T00:00:00Z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2017-08-15T00:00:00Z</vt:filetime>
  </property>
  <property fmtid="{D5CDD505-2E9C-101B-9397-08002B2CF9AE}" pid="5" name="ContentTypeId">
    <vt:lpwstr>0x010100F1041824B5F89142A42E3A413FC501B8</vt:lpwstr>
  </property>
  <property fmtid="{D5CDD505-2E9C-101B-9397-08002B2CF9AE}" pid="6" name="MSIP_Label_8f679ab1-67ee-4ade-bf10-305ce58f7b01_Enabled">
    <vt:lpwstr>true</vt:lpwstr>
  </property>
  <property fmtid="{D5CDD505-2E9C-101B-9397-08002B2CF9AE}" pid="7" name="MSIP_Label_8f679ab1-67ee-4ade-bf10-305ce58f7b01_SetDate">
    <vt:lpwstr>2022-03-11T23:59:31Z</vt:lpwstr>
  </property>
  <property fmtid="{D5CDD505-2E9C-101B-9397-08002B2CF9AE}" pid="8" name="MSIP_Label_8f679ab1-67ee-4ade-bf10-305ce58f7b01_Method">
    <vt:lpwstr>Privileged</vt:lpwstr>
  </property>
  <property fmtid="{D5CDD505-2E9C-101B-9397-08002B2CF9AE}" pid="9" name="MSIP_Label_8f679ab1-67ee-4ade-bf10-305ce58f7b01_Name">
    <vt:lpwstr>Public</vt:lpwstr>
  </property>
  <property fmtid="{D5CDD505-2E9C-101B-9397-08002B2CF9AE}" pid="10" name="MSIP_Label_8f679ab1-67ee-4ade-bf10-305ce58f7b01_SiteId">
    <vt:lpwstr>fd799da1-bfc1-4234-a91c-72b3a1cb9e26</vt:lpwstr>
  </property>
  <property fmtid="{D5CDD505-2E9C-101B-9397-08002B2CF9AE}" pid="11" name="MSIP_Label_8f679ab1-67ee-4ade-bf10-305ce58f7b01_ActionId">
    <vt:lpwstr>4476a8c4-118f-4b4a-a19d-032faafb46ff</vt:lpwstr>
  </property>
  <property fmtid="{D5CDD505-2E9C-101B-9397-08002B2CF9AE}" pid="12" name="MSIP_Label_8f679ab1-67ee-4ade-bf10-305ce58f7b01_ContentBits">
    <vt:lpwstr>0</vt:lpwstr>
  </property>
</Properties>
</file>