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2" r:id="rId2"/>
    <p:sldId id="264" r:id="rId3"/>
    <p:sldId id="263" r:id="rId4"/>
  </p:sldIdLst>
  <p:sldSz cx="10058400" cy="7845425"/>
  <p:notesSz cx="6858000" cy="9144000"/>
  <p:defaultTextStyle>
    <a:defPPr>
      <a:defRPr lang="en-US"/>
    </a:defPPr>
    <a:lvl1pPr marL="0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6557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3114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9672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6229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2786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9343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5901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2458" algn="l" defTabSz="10531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4" autoAdjust="0"/>
    <p:restoredTop sz="86237" autoAdjust="0"/>
  </p:normalViewPr>
  <p:slideViewPr>
    <p:cSldViewPr snapToGrid="0">
      <p:cViewPr varScale="1">
        <p:scale>
          <a:sx n="97" d="100"/>
          <a:sy n="97" d="100"/>
        </p:scale>
        <p:origin x="1155" y="54"/>
      </p:cViewPr>
      <p:guideLst>
        <p:guide orient="horz" pos="2471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158"/>
    </p:cViewPr>
  </p:sorterViewPr>
  <p:notesViewPr>
    <p:cSldViewPr snapToGrid="0">
      <p:cViewPr varScale="1">
        <p:scale>
          <a:sx n="77" d="100"/>
          <a:sy n="77" d="100"/>
        </p:scale>
        <p:origin x="-20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FB8C-6381-432E-BA19-9D2F739A7A8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685800"/>
            <a:ext cx="4397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DA08-0745-4698-A60D-B58C6209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DA08-0745-4698-A60D-B58C6209CC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EC734B-CA1A-4472-B852-CF29B7A09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0" y="5950064"/>
            <a:ext cx="9523693" cy="1895361"/>
          </a:xfrm>
          <a:prstGeom prst="rect">
            <a:avLst/>
          </a:prstGeom>
        </p:spPr>
      </p:pic>
      <p:pic>
        <p:nvPicPr>
          <p:cNvPr id="8" name="Picture 7" descr="Chart, logo, company name, pie chart&#10;&#10;Description automatically generated">
            <a:extLst>
              <a:ext uri="{FF2B5EF4-FFF2-40B4-BE49-F238E27FC236}">
                <a16:creationId xmlns:a16="http://schemas.microsoft.com/office/drawing/2014/main" id="{4D0FC289-B0CB-4C51-8268-4437278FDC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41" y="219670"/>
            <a:ext cx="584072" cy="651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2945D-7FB8-4E9C-A4D8-12B2C739C2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774" y="1827557"/>
            <a:ext cx="5380749" cy="3467114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2BD74D-9812-4F2B-A6BD-D83D4E8040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72" y="6939757"/>
            <a:ext cx="1252537" cy="53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55D01-6C8A-4239-A095-509CBDB930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54943" y="6849382"/>
            <a:ext cx="1336150" cy="96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5EED8-2CEC-4534-9805-18266D3EC5A5}"/>
              </a:ext>
            </a:extLst>
          </p:cNvPr>
          <p:cNvSpPr txBox="1"/>
          <p:nvPr userDrawn="1"/>
        </p:nvSpPr>
        <p:spPr>
          <a:xfrm rot="16200000">
            <a:off x="-2257028" y="3684581"/>
            <a:ext cx="49403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Arial Narrow" panose="020B0606020202030204" pitchFamily="34" charset="0"/>
              </a:rPr>
              <a:t>©2023 Chevron. All rights reserved. All trademarks are property of Chevron Intellectual Property LLC or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225659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8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05840" y="2563784"/>
            <a:ext cx="8046720" cy="1568235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484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05840" y="4220479"/>
            <a:ext cx="8046720" cy="1302619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540" b="1" i="0" baseline="0">
                <a:solidFill>
                  <a:schemeClr val="bg2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2628" y="7572994"/>
            <a:ext cx="1344920" cy="1354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80" dirty="0"/>
              <a:t>© 2023 Chevron Corporation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E1CCC8E-B7C6-8E43-8290-FC8FC320C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7422" y="109558"/>
            <a:ext cx="1203555" cy="13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1053114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918" indent="-394918" algn="l" defTabSz="105311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656" indent="-329098" algn="l" defTabSz="105311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393" indent="-263279" algn="l" defTabSz="105311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950" indent="-263279" algn="l" defTabSz="105311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9508" indent="-263279" algn="l" defTabSz="105311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065" indent="-263279" algn="l" defTabSz="10531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2622" indent="-263279" algn="l" defTabSz="10531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179" indent="-263279" algn="l" defTabSz="10531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5737" indent="-263279" algn="l" defTabSz="10531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557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114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672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229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2786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343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5901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2458" algn="l" defTabSz="10531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71B8E8-F6F3-4197-A969-A9073759B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05" y="1360205"/>
            <a:ext cx="8835390" cy="834356"/>
          </a:xfrm>
        </p:spPr>
        <p:txBody>
          <a:bodyPr/>
          <a:lstStyle/>
          <a:p>
            <a:r>
              <a:rPr lang="en-US" sz="3200" dirty="0">
                <a:solidFill>
                  <a:srgbClr val="009DD9"/>
                </a:solidFill>
                <a:latin typeface="Arial"/>
              </a:rPr>
              <a:t>Customizable Bumper to Bumper Diagram</a:t>
            </a:r>
            <a:br>
              <a:rPr lang="en-US" sz="3200" dirty="0">
                <a:solidFill>
                  <a:srgbClr val="009DD9"/>
                </a:solidFill>
                <a:latin typeface="Arial"/>
              </a:rPr>
            </a:br>
            <a:r>
              <a:rPr lang="en-US" sz="3200" dirty="0">
                <a:solidFill>
                  <a:srgbClr val="009DD9"/>
                </a:solidFill>
                <a:latin typeface="Arial"/>
              </a:rPr>
              <a:t>Instructions for Use</a:t>
            </a:r>
            <a:br>
              <a:rPr lang="en-US" sz="3200" dirty="0">
                <a:solidFill>
                  <a:srgbClr val="009DD9"/>
                </a:solidFill>
                <a:latin typeface="Arial"/>
              </a:rPr>
            </a:br>
            <a:br>
              <a:rPr lang="en-US" sz="3200" dirty="0">
                <a:solidFill>
                  <a:srgbClr val="009DD9"/>
                </a:solidFill>
                <a:latin typeface="Arial"/>
              </a:rPr>
            </a:b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6C093-9502-0444-A747-D1FAB9FF3A18}"/>
              </a:ext>
            </a:extLst>
          </p:cNvPr>
          <p:cNvSpPr txBox="1"/>
          <p:nvPr/>
        </p:nvSpPr>
        <p:spPr>
          <a:xfrm>
            <a:off x="725804" y="3236912"/>
            <a:ext cx="8429626" cy="374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Add your customer’s name at the top and change the color to dark gray (R:89, G:89, B:89) or use the Format Painter function to match the rest of the header.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Insert your customer’s logo in the bottom left. If you don’t have a logo, just remove the box that says Insert 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Company Logo Here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Fill in each product recommendation by replacing the </a:t>
            </a:r>
            <a:r>
              <a:rPr lang="en-US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red ?</a:t>
            </a:r>
            <a:r>
              <a:rPr lang="en-US" sz="1600" dirty="0">
                <a:latin typeface="Arial Narrow" panose="020B0606020202030204" pitchFamily="34" charset="0"/>
              </a:rPr>
              <a:t> for each component with the recommended product(s).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Delete pages 1-2 of this document prior to sending electronically to your customer. (Keep a copy of this entire document for future use.)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</a:rPr>
              <a:t>We highly recommend that you save a copy of your “FINAL” as a PDF vs. sending out the original PowerPoint slide so that it can not be edited by your customer. 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2EEA3-4182-514D-A729-A95A5750EE72}"/>
              </a:ext>
            </a:extLst>
          </p:cNvPr>
          <p:cNvSpPr txBox="1"/>
          <p:nvPr/>
        </p:nvSpPr>
        <p:spPr>
          <a:xfrm>
            <a:off x="725805" y="2544474"/>
            <a:ext cx="883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Page 2 of this document includes all of the recommended products for Compressed Natural Gas Trucks. To create a custom recommendation for your customer, please use page 3 of this document to: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547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A82F4-5ECA-3AF0-B25C-EB2D49C1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99" y="0"/>
            <a:ext cx="10121797" cy="7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0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57075E-8A8E-44C3-86BF-AF371502CE28}"/>
              </a:ext>
            </a:extLst>
          </p:cNvPr>
          <p:cNvCxnSpPr>
            <a:cxnSpLocks/>
          </p:cNvCxnSpPr>
          <p:nvPr/>
        </p:nvCxnSpPr>
        <p:spPr>
          <a:xfrm>
            <a:off x="5823955" y="1508721"/>
            <a:ext cx="797740" cy="20958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548072" y="4295746"/>
            <a:ext cx="1005844" cy="12966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49" idx="2"/>
          </p:cNvCxnSpPr>
          <p:nvPr/>
        </p:nvCxnSpPr>
        <p:spPr>
          <a:xfrm>
            <a:off x="1488685" y="2714423"/>
            <a:ext cx="1284012" cy="12226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21501"/>
              </p:ext>
            </p:extLst>
          </p:nvPr>
        </p:nvGraphicFramePr>
        <p:xfrm>
          <a:off x="5351932" y="1015967"/>
          <a:ext cx="2183219" cy="55628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8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Fifth Wheel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3580717" y="4195522"/>
            <a:ext cx="2588224" cy="10695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H="1">
            <a:off x="6864261" y="2512718"/>
            <a:ext cx="706578" cy="13275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789A616-8791-40DE-964C-7CB926245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10329"/>
              </p:ext>
            </p:extLst>
          </p:nvPr>
        </p:nvGraphicFramePr>
        <p:xfrm>
          <a:off x="7379704" y="2127875"/>
          <a:ext cx="2183219" cy="55628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8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Differentials &amp; Drive Axles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E90A753-000F-40EB-BB24-A080C9164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13346"/>
              </p:ext>
            </p:extLst>
          </p:nvPr>
        </p:nvGraphicFramePr>
        <p:xfrm>
          <a:off x="5632267" y="5150659"/>
          <a:ext cx="2426537" cy="55628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2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Transmissions &amp; Clutch Bearings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E2301532-C536-4A5A-8A51-AA010A01EA4F}"/>
              </a:ext>
            </a:extLst>
          </p:cNvPr>
          <p:cNvGraphicFramePr>
            <a:graphicFrameLocks noGrp="1"/>
          </p:cNvGraphicFramePr>
          <p:nvPr/>
        </p:nvGraphicFramePr>
        <p:xfrm>
          <a:off x="636008" y="2016627"/>
          <a:ext cx="1705355" cy="69779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70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98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Engine Crankcase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1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A91911D-B483-4710-8A4E-1824BDF94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10544"/>
              </p:ext>
            </p:extLst>
          </p:nvPr>
        </p:nvGraphicFramePr>
        <p:xfrm>
          <a:off x="544853" y="5297901"/>
          <a:ext cx="2183219" cy="55628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8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Coolant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D802ED9-A5BC-42CA-829C-F319A17D740D}"/>
              </a:ext>
            </a:extLst>
          </p:cNvPr>
          <p:cNvCxnSpPr>
            <a:cxnSpLocks/>
          </p:cNvCxnSpPr>
          <p:nvPr/>
        </p:nvCxnSpPr>
        <p:spPr>
          <a:xfrm flipH="1" flipV="1">
            <a:off x="3731291" y="4730284"/>
            <a:ext cx="784214" cy="13411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2F51689D-BAF2-4ECA-A028-8D84E5951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41159"/>
              </p:ext>
            </p:extLst>
          </p:nvPr>
        </p:nvGraphicFramePr>
        <p:xfrm>
          <a:off x="4313503" y="5993304"/>
          <a:ext cx="1855438" cy="72392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85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Grease Points, Rods, Pins &amp; Bearings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148929-B0D7-41D1-B073-F4FB3FE8F228}"/>
              </a:ext>
            </a:extLst>
          </p:cNvPr>
          <p:cNvSpPr txBox="1"/>
          <p:nvPr/>
        </p:nvSpPr>
        <p:spPr>
          <a:xfrm>
            <a:off x="885524" y="371347"/>
            <a:ext cx="78782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Bumper-to-Bumper Product Recommendation For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ABC Company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AB32F0-C19A-4D0E-99A6-5DEF8FB2FA4A}"/>
              </a:ext>
            </a:extLst>
          </p:cNvPr>
          <p:cNvSpPr/>
          <p:nvPr/>
        </p:nvSpPr>
        <p:spPr>
          <a:xfrm>
            <a:off x="968835" y="6928497"/>
            <a:ext cx="1949116" cy="668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Insert 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96680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234</Words>
  <Application>Microsoft Office PowerPoint</Application>
  <PresentationFormat>Custom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Customizable Bumper to Bumper Diagram Instructions for Use 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</dc:creator>
  <cp:lastModifiedBy>Leah Golden</cp:lastModifiedBy>
  <cp:revision>82</cp:revision>
  <dcterms:created xsi:type="dcterms:W3CDTF">2011-09-14T21:08:06Z</dcterms:created>
  <dcterms:modified xsi:type="dcterms:W3CDTF">2023-05-10T17:05:28Z</dcterms:modified>
</cp:coreProperties>
</file>